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72" r:id="rId3"/>
    <p:sldId id="264" r:id="rId4"/>
    <p:sldId id="269" r:id="rId5"/>
    <p:sldId id="282" r:id="rId6"/>
    <p:sldId id="280" r:id="rId7"/>
    <p:sldId id="265" r:id="rId8"/>
    <p:sldId id="267" r:id="rId9"/>
    <p:sldId id="277" r:id="rId10"/>
    <p:sldId id="278" r:id="rId11"/>
    <p:sldId id="279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Юсифов Эмиль Вадимович" initials="ЮЭВ" lastIdx="1" clrIdx="0">
    <p:extLst>
      <p:ext uri="{19B8F6BF-5375-455C-9EA6-DF929625EA0E}">
        <p15:presenceInfo xmlns:p15="http://schemas.microsoft.com/office/powerpoint/2012/main" userId="7cdaca64-8436-410d-b5e0-ffcd541656a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283D"/>
    <a:srgbClr val="3A3A50"/>
    <a:srgbClr val="6250D8"/>
    <a:srgbClr val="5762D5"/>
    <a:srgbClr val="FFFE4C"/>
    <a:srgbClr val="252810"/>
    <a:srgbClr val="0F0326"/>
    <a:srgbClr val="120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56"/>
    <p:restoredTop sz="94729"/>
  </p:normalViewPr>
  <p:slideViewPr>
    <p:cSldViewPr snapToGrid="0" snapToObjects="1">
      <p:cViewPr varScale="1">
        <p:scale>
          <a:sx n="110" d="100"/>
          <a:sy n="110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6996D9-95DE-294C-B301-870D7D60B570}" type="datetimeFigureOut">
              <a:rPr lang="ru-RU" smtClean="0"/>
              <a:t>29.12.2019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3C673-284C-3E47-94FD-02197F690D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4678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6C8358-77E6-A54A-A670-4BB3BAD9A2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F4CF5E9-F8FB-A446-8D1D-D8FE9BF0D0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C8D5D00-D602-244B-8FD2-B55BD60C83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D9854D-3791-B643-BAFF-BACF0B4A495E}" type="datetimeFigureOut">
              <a:rPr lang="ru-RU" smtClean="0"/>
              <a:t>29.12.2019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3402E3-DD00-FF4E-B380-D3D85B8AA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3F3F39E-CCAD-2D47-A5D6-6CB66D6AD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977CCD-ACE3-554B-A72B-84AE23386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7232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96A1C1-F520-8543-9060-F77194BE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F36B43B-4CD8-8D41-971E-5FAB7B236F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F87DD1-6923-3941-99CA-DA7F7E11F3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D9854D-3791-B643-BAFF-BACF0B4A495E}" type="datetimeFigureOut">
              <a:rPr lang="ru-RU" smtClean="0"/>
              <a:t>29.12.2019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6AE0CA-35AA-0243-9A6C-E520D33F4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3C3DB3-7CD5-DC48-993D-50B56EFF5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977CCD-ACE3-554B-A72B-84AE23386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1790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98FC479-BBFC-5D43-B9B2-ECE882EEF7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4034CE7-E29B-634F-818D-95F1114019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C9635CA-3956-0B46-A64B-159C363DE6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D9854D-3791-B643-BAFF-BACF0B4A495E}" type="datetimeFigureOut">
              <a:rPr lang="ru-RU" smtClean="0"/>
              <a:t>29.12.2019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62CBDC-E4A1-524A-A4C0-2ECD1E9A1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FC1E3E-300B-3947-A811-EC74B5CF6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977CCD-ACE3-554B-A72B-84AE23386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3099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927897-BEE5-B044-AFBB-52FA66500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E2B4A6-80C6-584D-A92A-7E25BADF2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33716D-C642-A041-884A-DFA55491D1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D9854D-3791-B643-BAFF-BACF0B4A495E}" type="datetimeFigureOut">
              <a:rPr lang="ru-RU" smtClean="0"/>
              <a:t>29.12.2019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6CE1F5-C3A5-4B41-9971-F3530A593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DCCA8F8-A227-5B4F-997C-0F6033CD3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977CCD-ACE3-554B-A72B-84AE23386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3532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36DFDC-E0C2-1944-92DD-9B0D45A7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B3C3ED-0E0B-9F4C-BE52-6A816571D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031F67-7EB2-C849-844A-865E4AB562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D9854D-3791-B643-BAFF-BACF0B4A495E}" type="datetimeFigureOut">
              <a:rPr lang="ru-RU" smtClean="0"/>
              <a:t>29.12.2019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6B00AA0-719F-2D43-B06A-351735ECF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BC34A6-DA64-8547-A3C6-7C6C19CB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977CCD-ACE3-554B-A72B-84AE23386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565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BEF4DE-BDC3-B74A-BFCA-67DDA4605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75B93C-0BDA-AD46-A518-832EAC5FE8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CD6739B-5FEC-2349-A1B0-4906ED51F7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00BD50B-813E-6049-985E-EFC5A410CB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D9854D-3791-B643-BAFF-BACF0B4A495E}" type="datetimeFigureOut">
              <a:rPr lang="ru-RU" smtClean="0"/>
              <a:t>29.12.2019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A27C26B-AA47-F94D-8B28-52EF3061A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8564807-06D0-9940-BE80-D9448BBEE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977CCD-ACE3-554B-A72B-84AE23386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3820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D46780-28C1-1B41-95C3-73E43D03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EBE3A9B-0EBB-BF44-A416-AD7D881F9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B8E43A0-7C97-ED48-BCD7-D6C5114CD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4CDDC18-CC6E-D340-A219-E93442DE88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19C9ECC-0891-6C45-87BD-E47142DEF4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72A234A-E9B0-E144-8FB3-0D23743A2C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D9854D-3791-B643-BAFF-BACF0B4A495E}" type="datetimeFigureOut">
              <a:rPr lang="ru-RU" smtClean="0"/>
              <a:t>29.12.2019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3E39094-3DEA-0D48-8EA0-65ECBBBC8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66E922A-7A5E-8044-99E2-B4658BCC4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977CCD-ACE3-554B-A72B-84AE23386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791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45D694-4150-F84E-B05A-316919415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AAC4648-3134-4933-89ED-54E2FE2301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963" y="6442710"/>
            <a:ext cx="11522075" cy="320675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Примечание</a:t>
            </a:r>
          </a:p>
        </p:txBody>
      </p:sp>
    </p:spTree>
    <p:extLst>
      <p:ext uri="{BB962C8B-B14F-4D97-AF65-F5344CB8AC3E}">
        <p14:creationId xmlns:p14="http://schemas.microsoft.com/office/powerpoint/2010/main" val="3758661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DB36B44-5BB6-EB49-B2D6-94553AC17D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D9854D-3791-B643-BAFF-BACF0B4A495E}" type="datetimeFigureOut">
              <a:rPr lang="ru-RU" smtClean="0"/>
              <a:t>29.12.2019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5E6D2F6-4F1A-7F4E-82DD-5600C8EF5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84AD353-CD2F-604A-B710-07D11BEDE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977CCD-ACE3-554B-A72B-84AE23386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193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ED13C4-2254-7147-907C-616DF8DC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E7A45C2-E2EE-764C-9993-18F1D4B6F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9F097EB-C350-2B4A-B98D-A3E10FF92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B38C77C-DB9B-4C43-9CBD-2F81F941BA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D9854D-3791-B643-BAFF-BACF0B4A495E}" type="datetimeFigureOut">
              <a:rPr lang="ru-RU" smtClean="0"/>
              <a:t>29.12.2019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95DFD7B-AB23-EC4E-BF0C-5A1AEAC34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4E55C06-CBF6-4942-BBF5-3A7FA7E09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977CCD-ACE3-554B-A72B-84AE23386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2574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384DC0-0F77-054D-819E-B215B0A3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630968C-528C-F249-A2B1-B4568E1192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2B37C8E-FBBE-A34C-AF58-0000E8FCD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FD683EA-6A7A-C445-B7F5-B8EEAF3BD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D9854D-3791-B643-BAFF-BACF0B4A495E}" type="datetimeFigureOut">
              <a:rPr lang="ru-RU" smtClean="0"/>
              <a:t>29.12.2019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AB4A8FD-041A-164A-AC57-256BC093A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100B4ED-29F8-1C48-86C2-5AEF197A2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977CCD-ACE3-554B-A72B-84AE23386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1380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BAD57BA-B809-4F6A-8397-754F599461DB}"/>
              </a:ext>
            </a:extLst>
          </p:cNvPr>
          <p:cNvSpPr/>
          <p:nvPr userDrawn="1"/>
        </p:nvSpPr>
        <p:spPr>
          <a:xfrm>
            <a:off x="0" y="-126672"/>
            <a:ext cx="12192002" cy="6984672"/>
          </a:xfrm>
          <a:prstGeom prst="rect">
            <a:avLst/>
          </a:prstGeom>
          <a:solidFill>
            <a:srgbClr val="25283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565A2AE-B372-44B5-B7F1-DE5405B6CFD7}"/>
              </a:ext>
            </a:extLst>
          </p:cNvPr>
          <p:cNvSpPr/>
          <p:nvPr userDrawn="1"/>
        </p:nvSpPr>
        <p:spPr>
          <a:xfrm>
            <a:off x="-2" y="-1"/>
            <a:ext cx="12192002" cy="681038"/>
          </a:xfrm>
          <a:prstGeom prst="rect">
            <a:avLst/>
          </a:prstGeom>
          <a:solidFill>
            <a:srgbClr val="25283D"/>
          </a:solidFill>
          <a:ln>
            <a:noFill/>
          </a:ln>
          <a:effectLst>
            <a:outerShdw blurRad="127000" dist="88900" dir="5400000" algn="ctr" rotWithShape="0">
              <a:srgbClr val="000000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EFC495-0FF3-FF43-A00A-29C65F75A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126672"/>
            <a:ext cx="11522075" cy="4276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5527C62-70AB-DD47-8521-42BB830E9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99852" y="2042788"/>
            <a:ext cx="6192296" cy="2772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B5640422-C3F7-418D-8352-FD1DA9026BF6}"/>
              </a:ext>
            </a:extLst>
          </p:cNvPr>
          <p:cNvCxnSpPr/>
          <p:nvPr userDrawn="1"/>
        </p:nvCxnSpPr>
        <p:spPr>
          <a:xfrm>
            <a:off x="-2" y="681037"/>
            <a:ext cx="12193200" cy="0"/>
          </a:xfrm>
          <a:prstGeom prst="line">
            <a:avLst/>
          </a:prstGeom>
          <a:ln w="12700">
            <a:solidFill>
              <a:srgbClr val="5762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565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kern="1200">
          <a:solidFill>
            <a:schemeClr val="bg1"/>
          </a:solidFill>
          <a:latin typeface="Gotham Pro Medium" panose="02000603030000020004" pitchFamily="50" charset="0"/>
          <a:ea typeface="+mj-ea"/>
          <a:cs typeface="Gotham Pro Medium" panose="02000603030000020004" pitchFamily="5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11" userDrawn="1">
          <p15:clr>
            <a:srgbClr val="F26B43"/>
          </p15:clr>
        </p15:guide>
        <p15:guide id="4" pos="7469" userDrawn="1">
          <p15:clr>
            <a:srgbClr val="F26B43"/>
          </p15:clr>
        </p15:guide>
        <p15:guide id="5" orient="horz" pos="527" userDrawn="1">
          <p15:clr>
            <a:srgbClr val="F26B43"/>
          </p15:clr>
        </p15:guide>
        <p15:guide id="6" orient="horz" pos="2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tiff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E401027-2FFA-FF44-9274-E87CDB28D8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01AE5A5-FB0F-5148-A12B-66275D3CBD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0" r="15890"/>
          <a:stretch>
            <a:fillRect/>
          </a:stretch>
        </p:blipFill>
        <p:spPr>
          <a:xfrm>
            <a:off x="1" y="-130629"/>
            <a:ext cx="9425354" cy="6988629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4C7E61B-FAC7-264D-A8D5-39C7886A8499}"/>
              </a:ext>
            </a:extLst>
          </p:cNvPr>
          <p:cNvSpPr/>
          <p:nvPr/>
        </p:nvSpPr>
        <p:spPr>
          <a:xfrm>
            <a:off x="7554313" y="2101766"/>
            <a:ext cx="4572240" cy="357281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46000"/>
                </a:schemeClr>
              </a:gs>
            </a:gsLst>
            <a:lin ang="0" scaled="1"/>
            <a:tileRect/>
          </a:gra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1492" tIns="41492" rIns="41492" bIns="41492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 sz="1634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A371C66-40FF-BB48-94ED-5D617AC96082}"/>
              </a:ext>
            </a:extLst>
          </p:cNvPr>
          <p:cNvSpPr/>
          <p:nvPr/>
        </p:nvSpPr>
        <p:spPr>
          <a:xfrm>
            <a:off x="0" y="-130629"/>
            <a:ext cx="12192000" cy="6988629"/>
          </a:xfrm>
          <a:prstGeom prst="rect">
            <a:avLst/>
          </a:prstGeom>
          <a:gradFill flip="none" rotWithShape="1">
            <a:gsLst>
              <a:gs pos="0">
                <a:srgbClr val="0070C0">
                  <a:alpha val="7000"/>
                </a:srgbClr>
              </a:gs>
              <a:gs pos="74000">
                <a:schemeClr val="bg2">
                  <a:lumMod val="0"/>
                </a:schemeClr>
              </a:gs>
            </a:gsLst>
            <a:lin ang="0" scaled="1"/>
            <a:tileRect/>
          </a:gra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1492" tIns="41492" rIns="41492" bIns="41492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473256" hangingPunct="0"/>
            <a:endParaRPr lang="ru-RU" sz="1906" dirty="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15" name="Прямоугольник 12">
            <a:extLst>
              <a:ext uri="{FF2B5EF4-FFF2-40B4-BE49-F238E27FC236}">
                <a16:creationId xmlns:a16="http://schemas.microsoft.com/office/drawing/2014/main" id="{658AA918-BC9C-1E4C-A0BE-2BC9243E694E}"/>
              </a:ext>
            </a:extLst>
          </p:cNvPr>
          <p:cNvSpPr/>
          <p:nvPr/>
        </p:nvSpPr>
        <p:spPr>
          <a:xfrm>
            <a:off x="3176389" y="89130"/>
            <a:ext cx="8755849" cy="2280556"/>
          </a:xfrm>
          <a:custGeom>
            <a:avLst/>
            <a:gdLst>
              <a:gd name="connsiteX0" fmla="*/ 0 w 7056784"/>
              <a:gd name="connsiteY0" fmla="*/ 0 h 2861438"/>
              <a:gd name="connsiteX1" fmla="*/ 7056784 w 7056784"/>
              <a:gd name="connsiteY1" fmla="*/ 0 h 2861438"/>
              <a:gd name="connsiteX2" fmla="*/ 7056784 w 7056784"/>
              <a:gd name="connsiteY2" fmla="*/ 2861438 h 2861438"/>
              <a:gd name="connsiteX3" fmla="*/ 0 w 7056784"/>
              <a:gd name="connsiteY3" fmla="*/ 2861438 h 2861438"/>
              <a:gd name="connsiteX4" fmla="*/ 0 w 7056784"/>
              <a:gd name="connsiteY4" fmla="*/ 0 h 2861438"/>
              <a:gd name="connsiteX0" fmla="*/ 0 w 7056784"/>
              <a:gd name="connsiteY0" fmla="*/ 2861438 h 2952878"/>
              <a:gd name="connsiteX1" fmla="*/ 0 w 7056784"/>
              <a:gd name="connsiteY1" fmla="*/ 0 h 2952878"/>
              <a:gd name="connsiteX2" fmla="*/ 7056784 w 7056784"/>
              <a:gd name="connsiteY2" fmla="*/ 0 h 2952878"/>
              <a:gd name="connsiteX3" fmla="*/ 7056784 w 7056784"/>
              <a:gd name="connsiteY3" fmla="*/ 2861438 h 2952878"/>
              <a:gd name="connsiteX4" fmla="*/ 91440 w 7056784"/>
              <a:gd name="connsiteY4" fmla="*/ 2952878 h 2952878"/>
              <a:gd name="connsiteX0" fmla="*/ 0 w 7056784"/>
              <a:gd name="connsiteY0" fmla="*/ 2861438 h 2861438"/>
              <a:gd name="connsiteX1" fmla="*/ 0 w 7056784"/>
              <a:gd name="connsiteY1" fmla="*/ 0 h 2861438"/>
              <a:gd name="connsiteX2" fmla="*/ 7056784 w 7056784"/>
              <a:gd name="connsiteY2" fmla="*/ 0 h 2861438"/>
              <a:gd name="connsiteX3" fmla="*/ 7056784 w 7056784"/>
              <a:gd name="connsiteY3" fmla="*/ 2861438 h 2861438"/>
              <a:gd name="connsiteX0" fmla="*/ 0 w 7056784"/>
              <a:gd name="connsiteY0" fmla="*/ 0 h 2861438"/>
              <a:gd name="connsiteX1" fmla="*/ 7056784 w 7056784"/>
              <a:gd name="connsiteY1" fmla="*/ 0 h 2861438"/>
              <a:gd name="connsiteX2" fmla="*/ 7056784 w 7056784"/>
              <a:gd name="connsiteY2" fmla="*/ 2861438 h 2861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56784" h="2861438">
                <a:moveTo>
                  <a:pt x="0" y="0"/>
                </a:moveTo>
                <a:lnTo>
                  <a:pt x="7056784" y="0"/>
                </a:lnTo>
                <a:lnTo>
                  <a:pt x="7056784" y="2861438"/>
                </a:lnTo>
              </a:path>
            </a:pathLst>
          </a:custGeom>
          <a:noFill/>
          <a:ln w="12700" cap="flat">
            <a:gradFill flip="none" rotWithShape="1">
              <a:gsLst>
                <a:gs pos="0">
                  <a:schemeClr val="bg1"/>
                </a:gs>
                <a:gs pos="63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1492" tIns="41492" rIns="41492" bIns="41492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 sz="1634"/>
          </a:p>
        </p:txBody>
      </p:sp>
      <p:sp>
        <p:nvSpPr>
          <p:cNvPr id="17" name="Прямоугольник 12">
            <a:extLst>
              <a:ext uri="{FF2B5EF4-FFF2-40B4-BE49-F238E27FC236}">
                <a16:creationId xmlns:a16="http://schemas.microsoft.com/office/drawing/2014/main" id="{EE54694B-2D48-284B-B5F0-DFC25DF4BD50}"/>
              </a:ext>
            </a:extLst>
          </p:cNvPr>
          <p:cNvSpPr/>
          <p:nvPr/>
        </p:nvSpPr>
        <p:spPr>
          <a:xfrm flipV="1">
            <a:off x="3176389" y="4717431"/>
            <a:ext cx="8755849" cy="1914308"/>
          </a:xfrm>
          <a:custGeom>
            <a:avLst/>
            <a:gdLst>
              <a:gd name="connsiteX0" fmla="*/ 0 w 7056784"/>
              <a:gd name="connsiteY0" fmla="*/ 0 h 2861438"/>
              <a:gd name="connsiteX1" fmla="*/ 7056784 w 7056784"/>
              <a:gd name="connsiteY1" fmla="*/ 0 h 2861438"/>
              <a:gd name="connsiteX2" fmla="*/ 7056784 w 7056784"/>
              <a:gd name="connsiteY2" fmla="*/ 2861438 h 2861438"/>
              <a:gd name="connsiteX3" fmla="*/ 0 w 7056784"/>
              <a:gd name="connsiteY3" fmla="*/ 2861438 h 2861438"/>
              <a:gd name="connsiteX4" fmla="*/ 0 w 7056784"/>
              <a:gd name="connsiteY4" fmla="*/ 0 h 2861438"/>
              <a:gd name="connsiteX0" fmla="*/ 0 w 7056784"/>
              <a:gd name="connsiteY0" fmla="*/ 2861438 h 2952878"/>
              <a:gd name="connsiteX1" fmla="*/ 0 w 7056784"/>
              <a:gd name="connsiteY1" fmla="*/ 0 h 2952878"/>
              <a:gd name="connsiteX2" fmla="*/ 7056784 w 7056784"/>
              <a:gd name="connsiteY2" fmla="*/ 0 h 2952878"/>
              <a:gd name="connsiteX3" fmla="*/ 7056784 w 7056784"/>
              <a:gd name="connsiteY3" fmla="*/ 2861438 h 2952878"/>
              <a:gd name="connsiteX4" fmla="*/ 91440 w 7056784"/>
              <a:gd name="connsiteY4" fmla="*/ 2952878 h 2952878"/>
              <a:gd name="connsiteX0" fmla="*/ 0 w 7056784"/>
              <a:gd name="connsiteY0" fmla="*/ 2861438 h 2861438"/>
              <a:gd name="connsiteX1" fmla="*/ 0 w 7056784"/>
              <a:gd name="connsiteY1" fmla="*/ 0 h 2861438"/>
              <a:gd name="connsiteX2" fmla="*/ 7056784 w 7056784"/>
              <a:gd name="connsiteY2" fmla="*/ 0 h 2861438"/>
              <a:gd name="connsiteX3" fmla="*/ 7056784 w 7056784"/>
              <a:gd name="connsiteY3" fmla="*/ 2861438 h 2861438"/>
              <a:gd name="connsiteX0" fmla="*/ 0 w 7056784"/>
              <a:gd name="connsiteY0" fmla="*/ 0 h 2861438"/>
              <a:gd name="connsiteX1" fmla="*/ 7056784 w 7056784"/>
              <a:gd name="connsiteY1" fmla="*/ 0 h 2861438"/>
              <a:gd name="connsiteX2" fmla="*/ 7056784 w 7056784"/>
              <a:gd name="connsiteY2" fmla="*/ 2861438 h 2861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56784" h="2861438">
                <a:moveTo>
                  <a:pt x="0" y="0"/>
                </a:moveTo>
                <a:lnTo>
                  <a:pt x="7056784" y="0"/>
                </a:lnTo>
                <a:lnTo>
                  <a:pt x="7056784" y="2861438"/>
                </a:lnTo>
              </a:path>
            </a:pathLst>
          </a:custGeom>
          <a:noFill/>
          <a:ln w="12700" cap="flat">
            <a:gradFill flip="none" rotWithShape="1">
              <a:gsLst>
                <a:gs pos="0">
                  <a:schemeClr val="bg1"/>
                </a:gs>
                <a:gs pos="63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1492" tIns="41492" rIns="41492" bIns="41492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 sz="1634"/>
          </a:p>
        </p:txBody>
      </p:sp>
      <p:grpSp>
        <p:nvGrpSpPr>
          <p:cNvPr id="18" name="Group 3">
            <a:extLst>
              <a:ext uri="{FF2B5EF4-FFF2-40B4-BE49-F238E27FC236}">
                <a16:creationId xmlns:a16="http://schemas.microsoft.com/office/drawing/2014/main" id="{07715462-3168-6E45-B633-0D042BA72F72}"/>
              </a:ext>
            </a:extLst>
          </p:cNvPr>
          <p:cNvGrpSpPr/>
          <p:nvPr/>
        </p:nvGrpSpPr>
        <p:grpSpPr>
          <a:xfrm>
            <a:off x="3435179" y="2101765"/>
            <a:ext cx="8756821" cy="2654470"/>
            <a:chOff x="3435179" y="2101765"/>
            <a:chExt cx="8756821" cy="265447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457BCCB5-9362-9044-9108-0D0097710386}"/>
                </a:ext>
              </a:extLst>
            </p:cNvPr>
            <p:cNvSpPr/>
            <p:nvPr/>
          </p:nvSpPr>
          <p:spPr>
            <a:xfrm>
              <a:off x="5927271" y="2101765"/>
              <a:ext cx="6264729" cy="2654470"/>
            </a:xfrm>
            <a:prstGeom prst="rect">
              <a:avLst/>
            </a:prstGeom>
            <a:gradFill flip="none" rotWithShape="1">
              <a:gsLst>
                <a:gs pos="36000">
                  <a:schemeClr val="accent4">
                    <a:lumMod val="30000"/>
                    <a:alpha val="26000"/>
                  </a:schemeClr>
                </a:gs>
                <a:gs pos="13000">
                  <a:srgbClr val="0070C0">
                    <a:alpha val="0"/>
                  </a:srgbClr>
                </a:gs>
                <a:gs pos="90000">
                  <a:srgbClr val="C00000"/>
                </a:gs>
              </a:gsLst>
              <a:lin ang="0" scaled="1"/>
              <a:tileRect/>
            </a:gra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1492" tIns="41492" rIns="41492" bIns="41492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ru-RU" sz="1634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82968BE-51F6-484E-8F8D-93C21D64225A}"/>
                </a:ext>
              </a:extLst>
            </p:cNvPr>
            <p:cNvSpPr txBox="1"/>
            <p:nvPr/>
          </p:nvSpPr>
          <p:spPr>
            <a:xfrm>
              <a:off x="3435179" y="2716695"/>
              <a:ext cx="8497060" cy="1314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203200" dist="228600" dir="2700000" algn="tl" rotWithShape="0">
                <a:schemeClr val="accent1">
                  <a:lumMod val="50000"/>
                  <a:alpha val="27000"/>
                </a:scheme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1492" tIns="41492" rIns="41492" bIns="41492" numCol="1" spcCol="38100" rtlCol="0" anchor="t">
              <a:spAutoFit/>
            </a:bodyPr>
            <a:lstStyle/>
            <a:p>
              <a:pPr algn="r" defTabSz="473256" hangingPunct="0"/>
              <a:r>
                <a:rPr lang="ru-RU" sz="4000" b="1" spc="182" dirty="0">
                  <a:solidFill>
                    <a:schemeClr val="bg1"/>
                  </a:solidFill>
                  <a:latin typeface="Arial Narrow" panose="020B0604020202020204" pitchFamily="34" charset="0"/>
                  <a:ea typeface="Tahoma" panose="020B0604030504040204" pitchFamily="34" charset="0"/>
                  <a:cs typeface="Arial Narrow" panose="020B0604020202020204" pitchFamily="34" charset="0"/>
                  <a:sym typeface="Helvetica"/>
                </a:rPr>
                <a:t>Анализ </a:t>
              </a:r>
              <a:r>
                <a:rPr lang="en-US" sz="4000" b="1" spc="182" dirty="0">
                  <a:solidFill>
                    <a:schemeClr val="bg1"/>
                  </a:solidFill>
                  <a:latin typeface="Arial Narrow" panose="020B0604020202020204" pitchFamily="34" charset="0"/>
                  <a:ea typeface="Tahoma" panose="020B0604030504040204" pitchFamily="34" charset="0"/>
                  <a:cs typeface="Arial Narrow" panose="020B0604020202020204" pitchFamily="34" charset="0"/>
                  <a:sym typeface="Helvetica"/>
                </a:rPr>
                <a:t>MOEX</a:t>
              </a:r>
              <a:endParaRPr lang="ru-RU" sz="4000" b="1" spc="182" dirty="0">
                <a:solidFill>
                  <a:schemeClr val="bg1"/>
                </a:solidFill>
                <a:latin typeface="Arial Narrow" panose="020B0604020202020204" pitchFamily="34" charset="0"/>
                <a:ea typeface="Tahoma" panose="020B0604030504040204" pitchFamily="34" charset="0"/>
                <a:cs typeface="Arial Narrow" panose="020B0604020202020204" pitchFamily="34" charset="0"/>
                <a:sym typeface="Helvetica"/>
              </a:endParaRPr>
            </a:p>
            <a:p>
              <a:pPr algn="r" defTabSz="473256" hangingPunct="0"/>
              <a:r>
                <a:rPr lang="ru-RU" sz="4000" b="1" spc="182" dirty="0">
                  <a:solidFill>
                    <a:schemeClr val="bg1"/>
                  </a:solidFill>
                  <a:latin typeface="Arial Narrow" panose="020B0604020202020204" pitchFamily="34" charset="0"/>
                  <a:ea typeface="Tahoma" panose="020B0604030504040204" pitchFamily="34" charset="0"/>
                  <a:cs typeface="Arial Narrow" panose="020B0604020202020204" pitchFamily="34" charset="0"/>
                  <a:sym typeface="Helvetica"/>
                </a:rPr>
                <a:t>Задание №3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2673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F25F509E-878F-46E3-8E17-2587D8D8BEE8}"/>
              </a:ext>
            </a:extLst>
          </p:cNvPr>
          <p:cNvSpPr/>
          <p:nvPr/>
        </p:nvSpPr>
        <p:spPr>
          <a:xfrm>
            <a:off x="334963" y="1012723"/>
            <a:ext cx="5660723" cy="5369027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accent3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347528-4A16-4A95-9848-5BA30AB4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500" b="1" dirty="0">
                <a:latin typeface="Arial" panose="020B0604020202020204" pitchFamily="34" charset="0"/>
                <a:cs typeface="Arial" panose="020B0604020202020204" pitchFamily="34" charset="0"/>
              </a:rPr>
              <a:t>Аннотация к скрипту</a:t>
            </a:r>
            <a:endParaRPr lang="ru-RU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2A9F9DAD-81FE-4801-91D5-B05CF1FA471D}"/>
              </a:ext>
            </a:extLst>
          </p:cNvPr>
          <p:cNvCxnSpPr>
            <a:cxnSpLocks/>
          </p:cNvCxnSpPr>
          <p:nvPr/>
        </p:nvCxnSpPr>
        <p:spPr>
          <a:xfrm>
            <a:off x="334963" y="1012723"/>
            <a:ext cx="0" cy="580756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glow rad="127000">
              <a:schemeClr val="accent6">
                <a:alpha val="2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37D21C55-B996-47D6-802B-5399A3CFF0F3}"/>
              </a:ext>
            </a:extLst>
          </p:cNvPr>
          <p:cNvSpPr/>
          <p:nvPr/>
        </p:nvSpPr>
        <p:spPr>
          <a:xfrm>
            <a:off x="6196315" y="1012723"/>
            <a:ext cx="5660723" cy="5369027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accent3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0CA4961F-BCAB-4404-BC3E-71B20A4F6E1D}"/>
              </a:ext>
            </a:extLst>
          </p:cNvPr>
          <p:cNvCxnSpPr>
            <a:cxnSpLocks/>
          </p:cNvCxnSpPr>
          <p:nvPr/>
        </p:nvCxnSpPr>
        <p:spPr>
          <a:xfrm>
            <a:off x="6196316" y="1012723"/>
            <a:ext cx="0" cy="580756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glow rad="127000">
              <a:schemeClr val="accent6">
                <a:alpha val="2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E0816D9-3597-B94B-B826-F6D2BAEB2259}"/>
              </a:ext>
            </a:extLst>
          </p:cNvPr>
          <p:cNvSpPr txBox="1"/>
          <p:nvPr/>
        </p:nvSpPr>
        <p:spPr>
          <a:xfrm>
            <a:off x="482821" y="1323656"/>
            <a:ext cx="530383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6)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plot_low_high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</a:p>
          <a:p>
            <a:pPr algn="just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входные переменные –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данные по котировке формата </a:t>
            </a:r>
            <a:r>
              <a:rPr lang="ru-RU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пандас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Данная функция строит график минимального и максимального значения за день.  </a:t>
            </a: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7)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plot_open_close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algn="just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входные переменные –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данные по котировке формата </a:t>
            </a:r>
            <a:r>
              <a:rPr lang="ru-RU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пандас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Данная функция строит график цены открытия и закрытия.</a:t>
            </a: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8)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plot_mov_av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</a:p>
          <a:p>
            <a:pPr algn="just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входные переменные –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данные по котировке формата </a:t>
            </a:r>
            <a:r>
              <a:rPr lang="ru-RU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пандас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окно),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volume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объем)</a:t>
            </a: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Данная функция строит график скользящей средней и объема торгов (по запросу).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8781710-E655-CB43-964E-94DA74616DF1}"/>
              </a:ext>
            </a:extLst>
          </p:cNvPr>
          <p:cNvSpPr txBox="1"/>
          <p:nvPr/>
        </p:nvSpPr>
        <p:spPr>
          <a:xfrm>
            <a:off x="6405349" y="1323656"/>
            <a:ext cx="530383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9)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plot_candle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algn="just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входные переменные –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данные по котировке формата </a:t>
            </a:r>
            <a:r>
              <a:rPr lang="ru-RU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пандас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Данная функция строит график скользящей средней. </a:t>
            </a: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10)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plot_RSI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algn="just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входные переменные –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данные по котировке формата </a:t>
            </a:r>
            <a:r>
              <a:rPr lang="ru-RU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пандас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количество периодов)</a:t>
            </a: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Данная функция рассчитывает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RSI 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рисует график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11) rescale()</a:t>
            </a:r>
          </a:p>
          <a:p>
            <a:pPr algn="just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входные переменные –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значения)</a:t>
            </a: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Данная функция пересчитывает массив приводя его к виду от 0 до 100. Данная функция используется в этой работе для изменения массива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RSI.</a:t>
            </a:r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845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F25F509E-878F-46E3-8E17-2587D8D8BEE8}"/>
              </a:ext>
            </a:extLst>
          </p:cNvPr>
          <p:cNvSpPr/>
          <p:nvPr/>
        </p:nvSpPr>
        <p:spPr>
          <a:xfrm>
            <a:off x="334963" y="1012723"/>
            <a:ext cx="5660723" cy="5369027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accent3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347528-4A16-4A95-9848-5BA30AB4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500" b="1" dirty="0">
                <a:latin typeface="Arial" panose="020B0604020202020204" pitchFamily="34" charset="0"/>
                <a:cs typeface="Arial" panose="020B0604020202020204" pitchFamily="34" charset="0"/>
              </a:rPr>
              <a:t>Аннотация к скрипту</a:t>
            </a:r>
            <a:endParaRPr lang="ru-RU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2A9F9DAD-81FE-4801-91D5-B05CF1FA471D}"/>
              </a:ext>
            </a:extLst>
          </p:cNvPr>
          <p:cNvCxnSpPr>
            <a:cxnSpLocks/>
          </p:cNvCxnSpPr>
          <p:nvPr/>
        </p:nvCxnSpPr>
        <p:spPr>
          <a:xfrm>
            <a:off x="334963" y="1012723"/>
            <a:ext cx="0" cy="580756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glow rad="127000">
              <a:schemeClr val="accent6">
                <a:alpha val="2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37D21C55-B996-47D6-802B-5399A3CFF0F3}"/>
              </a:ext>
            </a:extLst>
          </p:cNvPr>
          <p:cNvSpPr/>
          <p:nvPr/>
        </p:nvSpPr>
        <p:spPr>
          <a:xfrm>
            <a:off x="6196315" y="1012723"/>
            <a:ext cx="5660723" cy="5369027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accent3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0CA4961F-BCAB-4404-BC3E-71B20A4F6E1D}"/>
              </a:ext>
            </a:extLst>
          </p:cNvPr>
          <p:cNvCxnSpPr>
            <a:cxnSpLocks/>
          </p:cNvCxnSpPr>
          <p:nvPr/>
        </p:nvCxnSpPr>
        <p:spPr>
          <a:xfrm>
            <a:off x="6196316" y="1012723"/>
            <a:ext cx="0" cy="580756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glow rad="127000">
              <a:schemeClr val="accent6">
                <a:alpha val="2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E0816D9-3597-B94B-B826-F6D2BAEB2259}"/>
              </a:ext>
            </a:extLst>
          </p:cNvPr>
          <p:cNvSpPr txBox="1"/>
          <p:nvPr/>
        </p:nvSpPr>
        <p:spPr>
          <a:xfrm>
            <a:off x="482821" y="1321761"/>
            <a:ext cx="530383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12)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make_data_for_corr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algn="just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входные переменные – 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название котировки)</a:t>
            </a: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Данная функция собирает набор котировок, ориентируясь на выбранную бумагу (ее самая ранняя дата доступная котировка с 2013-01-01). Остальные будут набираться с одинаковым стартом. Поскольку корреляционный анализ временных рядов требует, чтобы периоды совпадали. Конец я не обрезал, т.к. ограничение по скачиванию данных по запросу 100.</a:t>
            </a: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улучшение – обрезка конца, сопоставление каждой даты у котировок. </a:t>
            </a: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8781710-E655-CB43-964E-94DA74616DF1}"/>
              </a:ext>
            </a:extLst>
          </p:cNvPr>
          <p:cNvSpPr txBox="1"/>
          <p:nvPr/>
        </p:nvSpPr>
        <p:spPr>
          <a:xfrm>
            <a:off x="6405349" y="1321761"/>
            <a:ext cx="530383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13)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form_data_for_plot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portf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just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входные переменные –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portf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условный портфель из бумаг)</a:t>
            </a: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Данная функция предназначена для того, чтобы подготовить данные для корреляционного анализа на графике</a:t>
            </a: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14)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plot_corr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portf_names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just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входные переменные –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portf_names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условный портфель из бумаг, в которых есть названия)</a:t>
            </a: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Финальная функция, которая рисует график множественного корреляционного анализа.</a:t>
            </a:r>
          </a:p>
        </p:txBody>
      </p:sp>
    </p:spTree>
    <p:extLst>
      <p:ext uri="{BB962C8B-B14F-4D97-AF65-F5344CB8AC3E}">
        <p14:creationId xmlns:p14="http://schemas.microsoft.com/office/powerpoint/2010/main" val="2407020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88967-23B4-5847-93BC-838441B54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000" b="1" dirty="0">
                <a:latin typeface="Arial" panose="020B0604020202020204" pitchFamily="34" charset="0"/>
                <a:cs typeface="Arial" panose="020B0604020202020204" pitchFamily="34" charset="0"/>
              </a:rPr>
              <a:t>Оглавление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5831DF-7485-B348-8B01-2EDA006A76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8F30225-85CD-E449-B761-B3C65C00A6E0}"/>
              </a:ext>
            </a:extLst>
          </p:cNvPr>
          <p:cNvSpPr/>
          <p:nvPr/>
        </p:nvSpPr>
        <p:spPr>
          <a:xfrm>
            <a:off x="334964" y="1012723"/>
            <a:ext cx="11162770" cy="5184877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accent3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Прямая соединительная линия 13">
            <a:extLst>
              <a:ext uri="{FF2B5EF4-FFF2-40B4-BE49-F238E27FC236}">
                <a16:creationId xmlns:a16="http://schemas.microsoft.com/office/drawing/2014/main" id="{8E1E3FFB-1714-F048-9D43-5D8EA486388A}"/>
              </a:ext>
            </a:extLst>
          </p:cNvPr>
          <p:cNvCxnSpPr>
            <a:cxnSpLocks/>
          </p:cNvCxnSpPr>
          <p:nvPr/>
        </p:nvCxnSpPr>
        <p:spPr>
          <a:xfrm>
            <a:off x="334963" y="1012723"/>
            <a:ext cx="0" cy="580756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glow rad="127000">
              <a:schemeClr val="accent6">
                <a:alpha val="2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796E444-0954-094A-B2CC-5E107986E337}"/>
              </a:ext>
            </a:extLst>
          </p:cNvPr>
          <p:cNvSpPr txBox="1"/>
          <p:nvPr/>
        </p:nvSpPr>
        <p:spPr>
          <a:xfrm>
            <a:off x="715108" y="1478938"/>
            <a:ext cx="538089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Данные </a:t>
            </a:r>
          </a:p>
          <a:p>
            <a:r>
              <a:rPr lang="ru-RU" sz="2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Архитектура решения</a:t>
            </a:r>
          </a:p>
          <a:p>
            <a:r>
              <a:rPr lang="ru-RU" sz="2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Применение для бизнеса</a:t>
            </a:r>
          </a:p>
          <a:p>
            <a:r>
              <a:rPr lang="ru-RU" sz="2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Аннотация к скрипту  </a:t>
            </a:r>
          </a:p>
        </p:txBody>
      </p:sp>
    </p:spTree>
    <p:extLst>
      <p:ext uri="{BB962C8B-B14F-4D97-AF65-F5344CB8AC3E}">
        <p14:creationId xmlns:p14="http://schemas.microsoft.com/office/powerpoint/2010/main" val="2353039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15258330-6078-4BEC-B692-28C99DC8A13C}"/>
              </a:ext>
            </a:extLst>
          </p:cNvPr>
          <p:cNvSpPr/>
          <p:nvPr/>
        </p:nvSpPr>
        <p:spPr>
          <a:xfrm>
            <a:off x="3628999" y="2352121"/>
            <a:ext cx="2487493" cy="3700041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24000" bIns="612000" rtlCol="0" anchor="ctr"/>
          <a:lstStyle/>
          <a:p>
            <a:pPr marL="0" lvl="1" defTabSz="533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ru-RU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"</a:t>
            </a:r>
            <a:r>
              <a:rPr lang="en-US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BOARDID", "TRADEDATE", "SHORTNAME", "SECID", "NUMTRADES", "VALUE", "OPEN", "LOW", "HIGH", "LEGALCLOSEPRICE", "WAPRICE", "CLOSE", "VOLUME", "MARKETPRICE2", "MARKETPRICE3", "ADMITTEDQUOTE", "MP2VALTRD", "MARKETPRICE3TRADESVALUE", "ADMITTEDVALUE", "WAVAL"</a:t>
            </a:r>
            <a:endParaRPr lang="ru-RU" sz="1400" dirty="0">
              <a:solidFill>
                <a:schemeClr val="accent6">
                  <a:lumMod val="25000"/>
                  <a:lumOff val="75000"/>
                </a:schemeClr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C2CCF18E-C0DC-4D7F-92EF-F1A6429B1D86}"/>
              </a:ext>
            </a:extLst>
          </p:cNvPr>
          <p:cNvSpPr/>
          <p:nvPr/>
        </p:nvSpPr>
        <p:spPr>
          <a:xfrm>
            <a:off x="715794" y="2352121"/>
            <a:ext cx="2687163" cy="3700041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chemeClr val="accent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612000" rtlCol="0" anchor="ctr"/>
          <a:lstStyle/>
          <a:p>
            <a:pPr marL="0" lvl="1" defTabSz="533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ru-RU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/</a:t>
            </a:r>
            <a:r>
              <a:rPr lang="en-US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engines/(</a:t>
            </a:r>
            <a:r>
              <a:rPr lang="en-US" sz="1400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trade_engine_name</a:t>
            </a:r>
            <a:r>
              <a:rPr lang="en-US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) – </a:t>
            </a:r>
            <a:r>
              <a:rPr lang="ru-RU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торговая платформа</a:t>
            </a:r>
          </a:p>
          <a:p>
            <a:pPr marL="0" lvl="1" defTabSz="533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ru-RU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/</a:t>
            </a:r>
            <a:r>
              <a:rPr lang="en-US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markets/(</a:t>
            </a:r>
            <a:r>
              <a:rPr lang="en-US" sz="1400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market_name</a:t>
            </a:r>
            <a:r>
              <a:rPr lang="en-US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) – </a:t>
            </a:r>
            <a:r>
              <a:rPr lang="ru-RU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наименование рынка</a:t>
            </a:r>
          </a:p>
          <a:p>
            <a:pPr marL="0" lvl="1" defTabSz="533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ru-RU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/</a:t>
            </a:r>
            <a:r>
              <a:rPr lang="en-US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boards/(</a:t>
            </a:r>
            <a:r>
              <a:rPr lang="en-US" sz="1400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boardid</a:t>
            </a:r>
            <a:r>
              <a:rPr lang="en-US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) – </a:t>
            </a:r>
            <a:r>
              <a:rPr lang="ru-RU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класс актива</a:t>
            </a:r>
          </a:p>
          <a:p>
            <a:pPr marL="0" lvl="1" defTabSz="533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ru-RU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boardgroups</a:t>
            </a:r>
            <a:r>
              <a:rPr lang="en-US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/(</a:t>
            </a:r>
            <a:r>
              <a:rPr lang="en-US" sz="1400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board_group_id</a:t>
            </a:r>
            <a:r>
              <a:rPr lang="en-US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) – </a:t>
            </a:r>
            <a:r>
              <a:rPr lang="ru-RU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вид актива</a:t>
            </a:r>
          </a:p>
          <a:p>
            <a:pPr marL="0" lvl="1" defTabSz="533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ru-RU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/</a:t>
            </a:r>
            <a:r>
              <a:rPr lang="en-US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securities/{</a:t>
            </a:r>
            <a:r>
              <a:rPr lang="en-US" sz="1400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secid</a:t>
            </a:r>
            <a:r>
              <a:rPr lang="en-US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} – </a:t>
            </a:r>
            <a:r>
              <a:rPr lang="ru-RU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наименование актива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D622FF-83EC-4B59-80FC-6A3DFB84D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500" b="1" dirty="0">
                <a:latin typeface="Arial" panose="020B0604020202020204" pitchFamily="34" charset="0"/>
                <a:cs typeface="Arial" panose="020B0604020202020204" pitchFamily="34" charset="0"/>
              </a:rPr>
              <a:t>1. Данные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5399E2-46AC-43E7-81FC-8035F30B7D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8270012F-1D70-45AA-8411-B2322A73515E}"/>
              </a:ext>
            </a:extLst>
          </p:cNvPr>
          <p:cNvSpPr/>
          <p:nvPr/>
        </p:nvSpPr>
        <p:spPr>
          <a:xfrm>
            <a:off x="715793" y="2037487"/>
            <a:ext cx="2687163" cy="635289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glow rad="101600">
              <a:schemeClr val="accent1">
                <a:alpha val="2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defTabSz="533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Данные </a:t>
            </a:r>
            <a:b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для запроса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242462D-1873-4681-BC6B-8EC7547407B1}"/>
              </a:ext>
            </a:extLst>
          </p:cNvPr>
          <p:cNvSpPr/>
          <p:nvPr/>
        </p:nvSpPr>
        <p:spPr>
          <a:xfrm>
            <a:off x="3628999" y="2037487"/>
            <a:ext cx="2487493" cy="6352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glow rad="101600">
              <a:schemeClr val="accent4">
                <a:alpha val="2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Данные </a:t>
            </a:r>
            <a:b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по котировке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0F209B03-9572-8E4F-800C-57F5B989D4DE}"/>
              </a:ext>
            </a:extLst>
          </p:cNvPr>
          <p:cNvSpPr/>
          <p:nvPr/>
        </p:nvSpPr>
        <p:spPr>
          <a:xfrm>
            <a:off x="9169400" y="2352120"/>
            <a:ext cx="2306809" cy="3560967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24000" bIns="0" rtlCol="0" anchor="t"/>
          <a:lstStyle/>
          <a:p>
            <a:pPr algn="r"/>
            <a:r>
              <a:rPr lang="ru-RU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показатели котировки: </a:t>
            </a:r>
          </a:p>
          <a:p>
            <a:pPr algn="r"/>
            <a:r>
              <a:rPr lang="ru-RU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наименование актива (ключ)</a:t>
            </a:r>
          </a:p>
          <a:p>
            <a:pPr algn="r"/>
            <a:r>
              <a:rPr lang="ru-RU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дата (индекс)</a:t>
            </a:r>
          </a:p>
          <a:p>
            <a:pPr algn="r"/>
            <a:r>
              <a:rPr lang="ru-RU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цена открытия</a:t>
            </a:r>
          </a:p>
          <a:p>
            <a:pPr algn="r"/>
            <a:r>
              <a:rPr lang="ru-RU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цена закрытия</a:t>
            </a:r>
          </a:p>
          <a:p>
            <a:pPr algn="r"/>
            <a:r>
              <a:rPr lang="ru-RU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мин цена за день</a:t>
            </a:r>
          </a:p>
          <a:p>
            <a:pPr algn="r"/>
            <a:r>
              <a:rPr lang="ru-RU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макс цена за день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1A36136F-C93C-7443-9684-E74F34DC1151}"/>
              </a:ext>
            </a:extLst>
          </p:cNvPr>
          <p:cNvSpPr/>
          <p:nvPr/>
        </p:nvSpPr>
        <p:spPr>
          <a:xfrm>
            <a:off x="6455865" y="2352120"/>
            <a:ext cx="2573836" cy="3560967"/>
          </a:xfrm>
          <a:prstGeom prst="rect">
            <a:avLst/>
          </a:prstGeom>
          <a:gradFill flip="none" rotWithShape="1">
            <a:gsLst>
              <a:gs pos="0">
                <a:srgbClr val="0070C0">
                  <a:lumMod val="96000"/>
                  <a:lumOff val="4000"/>
                </a:srgbClr>
              </a:gs>
              <a:gs pos="100000">
                <a:schemeClr val="accent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24000" bIns="0" rtlCol="0" anchor="t"/>
          <a:lstStyle/>
          <a:p>
            <a:pPr algn="r"/>
            <a:r>
              <a:rPr lang="ru-RU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котировка:</a:t>
            </a:r>
          </a:p>
          <a:p>
            <a:pPr algn="r"/>
            <a:r>
              <a:rPr lang="ru-RU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 (</a:t>
            </a:r>
            <a:r>
              <a:rPr lang="ru-RU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индекс)</a:t>
            </a:r>
          </a:p>
          <a:p>
            <a:pPr algn="r"/>
            <a:r>
              <a:rPr lang="ru-RU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торговая платформа</a:t>
            </a:r>
          </a:p>
          <a:p>
            <a:pPr algn="r"/>
            <a:r>
              <a:rPr lang="ru-RU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наименования рынка</a:t>
            </a:r>
          </a:p>
          <a:p>
            <a:pPr algn="r"/>
            <a:r>
              <a:rPr lang="ru-RU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класс актива</a:t>
            </a:r>
          </a:p>
          <a:p>
            <a:pPr algn="r"/>
            <a:r>
              <a:rPr lang="ru-RU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вид актива</a:t>
            </a:r>
          </a:p>
          <a:p>
            <a:pPr algn="r"/>
            <a:r>
              <a:rPr lang="ru-RU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наименование актива (ключ)</a:t>
            </a:r>
          </a:p>
          <a:p>
            <a:pPr algn="r"/>
            <a:endParaRPr lang="ru-RU" sz="1400" dirty="0">
              <a:solidFill>
                <a:schemeClr val="accent6">
                  <a:lumMod val="25000"/>
                  <a:lumOff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Прямоугольник: скругленные углы 5">
            <a:extLst>
              <a:ext uri="{FF2B5EF4-FFF2-40B4-BE49-F238E27FC236}">
                <a16:creationId xmlns:a16="http://schemas.microsoft.com/office/drawing/2014/main" id="{44055F36-D310-474E-A528-03E5278BE340}"/>
              </a:ext>
            </a:extLst>
          </p:cNvPr>
          <p:cNvSpPr/>
          <p:nvPr/>
        </p:nvSpPr>
        <p:spPr>
          <a:xfrm>
            <a:off x="6455864" y="2037487"/>
            <a:ext cx="2573836" cy="635289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glow rad="101600">
              <a:schemeClr val="accent1">
                <a:alpha val="2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r" defTabSz="533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Сущность 1</a:t>
            </a:r>
          </a:p>
        </p:txBody>
      </p:sp>
      <p:sp>
        <p:nvSpPr>
          <p:cNvPr id="34" name="Прямоугольник: скругленные углы 7">
            <a:extLst>
              <a:ext uri="{FF2B5EF4-FFF2-40B4-BE49-F238E27FC236}">
                <a16:creationId xmlns:a16="http://schemas.microsoft.com/office/drawing/2014/main" id="{C30C33C7-AD58-8549-9E47-F293BB354E78}"/>
              </a:ext>
            </a:extLst>
          </p:cNvPr>
          <p:cNvSpPr/>
          <p:nvPr/>
        </p:nvSpPr>
        <p:spPr>
          <a:xfrm>
            <a:off x="9169400" y="2037487"/>
            <a:ext cx="2306809" cy="6352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glow rad="101600">
              <a:schemeClr val="accent4">
                <a:alpha val="2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Сущность 2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A1C7E18-30E0-624F-B786-25004B5DC283}"/>
              </a:ext>
            </a:extLst>
          </p:cNvPr>
          <p:cNvSpPr/>
          <p:nvPr/>
        </p:nvSpPr>
        <p:spPr>
          <a:xfrm>
            <a:off x="715793" y="944913"/>
            <a:ext cx="106555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нашем задании мы выгружаем исторические данные по активам. Котировки ежедневные.</a:t>
            </a:r>
          </a:p>
          <a:p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"TRADEDATE" (дата), "OPEN" (цена открытия), "LOW" (мин. цена за день), </a:t>
            </a:r>
            <a:b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"HIGH" (макс. цена за день), "CLOSE" (цена закрытия), "VOLUME" (объем сделок)</a:t>
            </a:r>
          </a:p>
        </p:txBody>
      </p:sp>
    </p:spTree>
    <p:extLst>
      <p:ext uri="{BB962C8B-B14F-4D97-AF65-F5344CB8AC3E}">
        <p14:creationId xmlns:p14="http://schemas.microsoft.com/office/powerpoint/2010/main" val="1994955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8D5FD3-31B2-4E31-873D-08B48EF4E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72706"/>
            <a:ext cx="11522075" cy="427693"/>
          </a:xfrm>
        </p:spPr>
        <p:txBody>
          <a:bodyPr/>
          <a:lstStyle/>
          <a:p>
            <a:r>
              <a:rPr lang="ru-RU" sz="2500" b="1" dirty="0">
                <a:latin typeface="Arial" panose="020B0604020202020204" pitchFamily="34" charset="0"/>
                <a:cs typeface="Arial" panose="020B0604020202020204" pitchFamily="34" charset="0"/>
              </a:rPr>
              <a:t>Архитектура</a:t>
            </a:r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500" b="1" dirty="0">
                <a:latin typeface="Arial" panose="020B0604020202020204" pitchFamily="34" charset="0"/>
                <a:cs typeface="Arial" panose="020B0604020202020204" pitchFamily="34" charset="0"/>
              </a:rPr>
              <a:t>решения</a:t>
            </a:r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endParaRPr lang="ru-RU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C5D56E5-6094-CE4D-8AA6-F6705786E20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244974" y="3040062"/>
            <a:ext cx="1057275" cy="105727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BFDB94A-AEA0-344E-8649-D0D9CE762B2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3630570" y="3040062"/>
            <a:ext cx="1057275" cy="105727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E54DD1E-A5D0-0C40-BED9-D86ECC79E05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87541" y="1112354"/>
            <a:ext cx="989105" cy="989105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B21CC79A-6767-C449-8B3F-324237C7890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6563549" y="3031717"/>
            <a:ext cx="1394478" cy="1163845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877334D4-9D7D-CB47-950F-65EDC555B17F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6753457" y="5129866"/>
            <a:ext cx="1057275" cy="1057275"/>
          </a:xfrm>
          <a:prstGeom prst="rect">
            <a:avLst/>
          </a:prstGeom>
        </p:spPr>
      </p:pic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778BCD88-966A-1F48-BB38-8AD027DDC7C5}"/>
              </a:ext>
            </a:extLst>
          </p:cNvPr>
          <p:cNvCxnSpPr/>
          <p:nvPr/>
        </p:nvCxnSpPr>
        <p:spPr>
          <a:xfrm>
            <a:off x="2302249" y="3614278"/>
            <a:ext cx="1368238" cy="0"/>
          </a:xfrm>
          <a:prstGeom prst="straightConnector1">
            <a:avLst/>
          </a:prstGeom>
          <a:ln w="57150"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 стрелкой 164">
            <a:extLst>
              <a:ext uri="{FF2B5EF4-FFF2-40B4-BE49-F238E27FC236}">
                <a16:creationId xmlns:a16="http://schemas.microsoft.com/office/drawing/2014/main" id="{AA601665-67A5-F248-9901-68956C0DE70E}"/>
              </a:ext>
            </a:extLst>
          </p:cNvPr>
          <p:cNvCxnSpPr>
            <a:cxnSpLocks/>
          </p:cNvCxnSpPr>
          <p:nvPr/>
        </p:nvCxnSpPr>
        <p:spPr>
          <a:xfrm>
            <a:off x="4839260" y="3614278"/>
            <a:ext cx="1256740" cy="0"/>
          </a:xfrm>
          <a:prstGeom prst="straightConnector1">
            <a:avLst/>
          </a:prstGeom>
          <a:ln w="57150"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Прямая со стрелкой 165">
            <a:extLst>
              <a:ext uri="{FF2B5EF4-FFF2-40B4-BE49-F238E27FC236}">
                <a16:creationId xmlns:a16="http://schemas.microsoft.com/office/drawing/2014/main" id="{7DD40F22-10C6-BA41-A6DD-62CD8EE685AF}"/>
              </a:ext>
            </a:extLst>
          </p:cNvPr>
          <p:cNvCxnSpPr>
            <a:cxnSpLocks/>
          </p:cNvCxnSpPr>
          <p:nvPr/>
        </p:nvCxnSpPr>
        <p:spPr>
          <a:xfrm>
            <a:off x="7070946" y="4651186"/>
            <a:ext cx="0" cy="478680"/>
          </a:xfrm>
          <a:prstGeom prst="straightConnector1">
            <a:avLst/>
          </a:prstGeom>
          <a:ln w="57150"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Прямая со стрелкой 169">
            <a:extLst>
              <a:ext uri="{FF2B5EF4-FFF2-40B4-BE49-F238E27FC236}">
                <a16:creationId xmlns:a16="http://schemas.microsoft.com/office/drawing/2014/main" id="{887EA9C1-A34C-AD43-A8C8-96AE54243C1F}"/>
              </a:ext>
            </a:extLst>
          </p:cNvPr>
          <p:cNvCxnSpPr>
            <a:cxnSpLocks/>
          </p:cNvCxnSpPr>
          <p:nvPr/>
        </p:nvCxnSpPr>
        <p:spPr>
          <a:xfrm flipV="1">
            <a:off x="7070946" y="2056181"/>
            <a:ext cx="0" cy="552261"/>
          </a:xfrm>
          <a:prstGeom prst="straightConnector1">
            <a:avLst/>
          </a:prstGeom>
          <a:ln w="57150"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60EDDD9-CE07-E049-B554-005FA865CB35}"/>
              </a:ext>
            </a:extLst>
          </p:cNvPr>
          <p:cNvSpPr txBox="1"/>
          <p:nvPr/>
        </p:nvSpPr>
        <p:spPr>
          <a:xfrm>
            <a:off x="1333781" y="4109080"/>
            <a:ext cx="8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ru-RU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52C5F0AA-8002-6E4E-8B2B-D7569DA699F2}"/>
              </a:ext>
            </a:extLst>
          </p:cNvPr>
          <p:cNvSpPr txBox="1"/>
          <p:nvPr/>
        </p:nvSpPr>
        <p:spPr>
          <a:xfrm>
            <a:off x="3406155" y="4036015"/>
            <a:ext cx="150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INTERFACE</a:t>
            </a:r>
            <a:endParaRPr lang="ru-RU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1" name="Прямая со стрелкой 190">
            <a:extLst>
              <a:ext uri="{FF2B5EF4-FFF2-40B4-BE49-F238E27FC236}">
                <a16:creationId xmlns:a16="http://schemas.microsoft.com/office/drawing/2014/main" id="{E78F2D16-FB9F-2E4E-9200-9D10BF23E086}"/>
              </a:ext>
            </a:extLst>
          </p:cNvPr>
          <p:cNvCxnSpPr>
            <a:cxnSpLocks/>
          </p:cNvCxnSpPr>
          <p:nvPr/>
        </p:nvCxnSpPr>
        <p:spPr>
          <a:xfrm flipH="1" flipV="1">
            <a:off x="2124634" y="3305713"/>
            <a:ext cx="1545853" cy="1"/>
          </a:xfrm>
          <a:prstGeom prst="straightConnector1">
            <a:avLst/>
          </a:prstGeom>
          <a:ln w="57150">
            <a:solidFill>
              <a:schemeClr val="accent1">
                <a:alpha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C7F5ECE-5FD6-2C4B-9BDC-FDEF9BEAA240}"/>
              </a:ext>
            </a:extLst>
          </p:cNvPr>
          <p:cNvSpPr txBox="1"/>
          <p:nvPr/>
        </p:nvSpPr>
        <p:spPr>
          <a:xfrm>
            <a:off x="4709685" y="2298681"/>
            <a:ext cx="13883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Графики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Отчеты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</a:t>
            </a:r>
          </a:p>
        </p:txBody>
      </p:sp>
      <p:pic>
        <p:nvPicPr>
          <p:cNvPr id="192" name="Рисунок 191">
            <a:extLst>
              <a:ext uri="{FF2B5EF4-FFF2-40B4-BE49-F238E27FC236}">
                <a16:creationId xmlns:a16="http://schemas.microsoft.com/office/drawing/2014/main" id="{E0E11CD2-B2F6-4E41-A4AC-B7B3696BD240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 flipH="1">
            <a:off x="6570248" y="2475444"/>
            <a:ext cx="1418989" cy="71708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F801225-F4A5-434F-985D-8338A5225E4B}"/>
              </a:ext>
            </a:extLst>
          </p:cNvPr>
          <p:cNvSpPr txBox="1"/>
          <p:nvPr/>
        </p:nvSpPr>
        <p:spPr>
          <a:xfrm>
            <a:off x="6539037" y="2173277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3" name="Прямая со стрелкой 202">
            <a:extLst>
              <a:ext uri="{FF2B5EF4-FFF2-40B4-BE49-F238E27FC236}">
                <a16:creationId xmlns:a16="http://schemas.microsoft.com/office/drawing/2014/main" id="{7C801184-82A4-2541-91DB-68499E0BA51E}"/>
              </a:ext>
            </a:extLst>
          </p:cNvPr>
          <p:cNvCxnSpPr>
            <a:cxnSpLocks/>
          </p:cNvCxnSpPr>
          <p:nvPr/>
        </p:nvCxnSpPr>
        <p:spPr>
          <a:xfrm>
            <a:off x="7454470" y="2088553"/>
            <a:ext cx="0" cy="519889"/>
          </a:xfrm>
          <a:prstGeom prst="straightConnector1">
            <a:avLst/>
          </a:prstGeom>
          <a:ln w="57150">
            <a:solidFill>
              <a:schemeClr val="accent1">
                <a:alpha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FE88C13-82A6-9C4E-979D-E779B1D7055F}"/>
              </a:ext>
            </a:extLst>
          </p:cNvPr>
          <p:cNvSpPr txBox="1"/>
          <p:nvPr/>
        </p:nvSpPr>
        <p:spPr>
          <a:xfrm>
            <a:off x="7472717" y="214847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.json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4" name="Прямая со стрелкой 203">
            <a:extLst>
              <a:ext uri="{FF2B5EF4-FFF2-40B4-BE49-F238E27FC236}">
                <a16:creationId xmlns:a16="http://schemas.microsoft.com/office/drawing/2014/main" id="{BF0EB13B-AF19-1B46-BD8A-F06967C0E53E}"/>
              </a:ext>
            </a:extLst>
          </p:cNvPr>
          <p:cNvCxnSpPr>
            <a:cxnSpLocks/>
          </p:cNvCxnSpPr>
          <p:nvPr/>
        </p:nvCxnSpPr>
        <p:spPr>
          <a:xfrm flipV="1">
            <a:off x="7454470" y="4651186"/>
            <a:ext cx="0" cy="478680"/>
          </a:xfrm>
          <a:prstGeom prst="straightConnector1">
            <a:avLst/>
          </a:prstGeom>
          <a:ln w="57150">
            <a:solidFill>
              <a:schemeClr val="accent1">
                <a:alpha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C5834C5-BBFA-ED41-BBEA-5328896DF8C7}"/>
              </a:ext>
            </a:extLst>
          </p:cNvPr>
          <p:cNvSpPr txBox="1"/>
          <p:nvPr/>
        </p:nvSpPr>
        <p:spPr>
          <a:xfrm>
            <a:off x="5695857" y="4651186"/>
            <a:ext cx="150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</a:t>
            </a:r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-запрос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C7727A6-34BD-4041-8C5A-623CF3C6370F}"/>
              </a:ext>
            </a:extLst>
          </p:cNvPr>
          <p:cNvSpPr txBox="1"/>
          <p:nvPr/>
        </p:nvSpPr>
        <p:spPr>
          <a:xfrm>
            <a:off x="7472717" y="468979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bdb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7BB7DBA-EEE1-2241-A485-5CD6E08E3CDF}"/>
              </a:ext>
            </a:extLst>
          </p:cNvPr>
          <p:cNvSpPr txBox="1"/>
          <p:nvPr/>
        </p:nvSpPr>
        <p:spPr>
          <a:xfrm>
            <a:off x="6859543" y="6160277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Base</a:t>
            </a:r>
            <a:endParaRPr lang="ru-RU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403368F-948F-EC42-BE4A-1355FC525A2F}"/>
              </a:ext>
            </a:extLst>
          </p:cNvPr>
          <p:cNvSpPr txBox="1"/>
          <p:nvPr/>
        </p:nvSpPr>
        <p:spPr>
          <a:xfrm>
            <a:off x="6877510" y="797372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MOEX</a:t>
            </a:r>
            <a:endParaRPr lang="ru-RU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0D1E6E7-7063-4D47-BA17-731D8C7BDC31}"/>
              </a:ext>
            </a:extLst>
          </p:cNvPr>
          <p:cNvSpPr txBox="1"/>
          <p:nvPr/>
        </p:nvSpPr>
        <p:spPr>
          <a:xfrm>
            <a:off x="6531775" y="2633933"/>
            <a:ext cx="1495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Интерфейс взаимодействия</a:t>
            </a:r>
          </a:p>
        </p:txBody>
      </p:sp>
      <p:grpSp>
        <p:nvGrpSpPr>
          <p:cNvPr id="64" name="Группа 63">
            <a:extLst>
              <a:ext uri="{FF2B5EF4-FFF2-40B4-BE49-F238E27FC236}">
                <a16:creationId xmlns:a16="http://schemas.microsoft.com/office/drawing/2014/main" id="{9D162BF5-7F1C-6645-A0F7-CFA7C29CA6C1}"/>
              </a:ext>
            </a:extLst>
          </p:cNvPr>
          <p:cNvGrpSpPr/>
          <p:nvPr/>
        </p:nvGrpSpPr>
        <p:grpSpPr>
          <a:xfrm>
            <a:off x="6570248" y="4052166"/>
            <a:ext cx="1495935" cy="717088"/>
            <a:chOff x="6634077" y="2502338"/>
            <a:chExt cx="1495935" cy="717088"/>
          </a:xfrm>
        </p:grpSpPr>
        <p:pic>
          <p:nvPicPr>
            <p:cNvPr id="208" name="Рисунок 207">
              <a:extLst>
                <a:ext uri="{FF2B5EF4-FFF2-40B4-BE49-F238E27FC236}">
                  <a16:creationId xmlns:a16="http://schemas.microsoft.com/office/drawing/2014/main" id="{1C384C8E-8DEC-AC4D-8F9D-A36F6541F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</a:blip>
            <a:stretch>
              <a:fillRect/>
            </a:stretch>
          </p:blipFill>
          <p:spPr>
            <a:xfrm flipH="1">
              <a:off x="6672550" y="2502338"/>
              <a:ext cx="1418989" cy="717088"/>
            </a:xfrm>
            <a:prstGeom prst="rect">
              <a:avLst/>
            </a:prstGeom>
          </p:spPr>
        </p:pic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08AE7F7A-A8AE-DA4F-BA4A-7844BAAD480A}"/>
                </a:ext>
              </a:extLst>
            </p:cNvPr>
            <p:cNvSpPr txBox="1"/>
            <p:nvPr/>
          </p:nvSpPr>
          <p:spPr>
            <a:xfrm>
              <a:off x="6634077" y="2660827"/>
              <a:ext cx="14959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Интерфейс взаимодействия</a:t>
              </a:r>
            </a:p>
          </p:txBody>
        </p:sp>
      </p:grpSp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8072DFFD-70E5-A842-9BC8-2AEC8A52CE8E}"/>
              </a:ext>
            </a:extLst>
          </p:cNvPr>
          <p:cNvGrpSpPr/>
          <p:nvPr/>
        </p:nvGrpSpPr>
        <p:grpSpPr>
          <a:xfrm>
            <a:off x="5940784" y="2866835"/>
            <a:ext cx="852413" cy="1495935"/>
            <a:chOff x="5846705" y="2646028"/>
            <a:chExt cx="944581" cy="1495935"/>
          </a:xfrm>
        </p:grpSpPr>
        <p:pic>
          <p:nvPicPr>
            <p:cNvPr id="196" name="Рисунок 195">
              <a:extLst>
                <a:ext uri="{FF2B5EF4-FFF2-40B4-BE49-F238E27FC236}">
                  <a16:creationId xmlns:a16="http://schemas.microsoft.com/office/drawing/2014/main" id="{92021A63-9014-8D4E-A243-6360195C0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</a:blip>
            <a:stretch>
              <a:fillRect/>
            </a:stretch>
          </p:blipFill>
          <p:spPr>
            <a:xfrm rot="5400000" flipH="1">
              <a:off x="5707664" y="2921706"/>
              <a:ext cx="1222663" cy="944581"/>
            </a:xfrm>
            <a:prstGeom prst="rect">
              <a:avLst/>
            </a:prstGeom>
          </p:spPr>
        </p:pic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D2934355-600A-4240-8CCA-189A17D8A4F7}"/>
                </a:ext>
              </a:extLst>
            </p:cNvPr>
            <p:cNvSpPr txBox="1"/>
            <p:nvPr/>
          </p:nvSpPr>
          <p:spPr>
            <a:xfrm rot="16200000">
              <a:off x="5571028" y="3223468"/>
              <a:ext cx="1495935" cy="3410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GUI</a:t>
              </a:r>
              <a:endParaRPr lang="ru-RU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0" name="TextBox 219">
            <a:extLst>
              <a:ext uri="{FF2B5EF4-FFF2-40B4-BE49-F238E27FC236}">
                <a16:creationId xmlns:a16="http://schemas.microsoft.com/office/drawing/2014/main" id="{BC961FBE-B99D-0147-BC6C-9F633D7649F6}"/>
              </a:ext>
            </a:extLst>
          </p:cNvPr>
          <p:cNvSpPr txBox="1"/>
          <p:nvPr/>
        </p:nvSpPr>
        <p:spPr>
          <a:xfrm>
            <a:off x="5142999" y="3672513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9B5A3E7-65B2-0047-819B-89613963EFF4}"/>
              </a:ext>
            </a:extLst>
          </p:cNvPr>
          <p:cNvSpPr txBox="1"/>
          <p:nvPr/>
        </p:nvSpPr>
        <p:spPr>
          <a:xfrm>
            <a:off x="3417051" y="4600658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762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Django</a:t>
            </a:r>
            <a:endParaRPr lang="ru-RU" dirty="0">
              <a:solidFill>
                <a:srgbClr val="5762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70EF5343-DAB0-264B-BF12-8533F8C1AF0C}"/>
              </a:ext>
            </a:extLst>
          </p:cNvPr>
          <p:cNvSpPr txBox="1"/>
          <p:nvPr/>
        </p:nvSpPr>
        <p:spPr>
          <a:xfrm>
            <a:off x="8046136" y="3647411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762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endParaRPr lang="ru-RU" dirty="0">
              <a:solidFill>
                <a:srgbClr val="5762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B01FE7E8-D5B9-3941-963D-4EF248F5F99B}"/>
              </a:ext>
            </a:extLst>
          </p:cNvPr>
          <p:cNvSpPr txBox="1"/>
          <p:nvPr/>
        </p:nvSpPr>
        <p:spPr>
          <a:xfrm>
            <a:off x="7739080" y="581929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762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endParaRPr lang="ru-RU" dirty="0">
              <a:solidFill>
                <a:srgbClr val="5762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E537E9F-1723-1747-9FF5-A06EB49D32CB}"/>
              </a:ext>
            </a:extLst>
          </p:cNvPr>
          <p:cNvSpPr txBox="1"/>
          <p:nvPr/>
        </p:nvSpPr>
        <p:spPr>
          <a:xfrm>
            <a:off x="7942153" y="3343693"/>
            <a:ext cx="1129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endParaRPr lang="ru-RU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2" name="Прямая со стрелкой 231">
            <a:extLst>
              <a:ext uri="{FF2B5EF4-FFF2-40B4-BE49-F238E27FC236}">
                <a16:creationId xmlns:a16="http://schemas.microsoft.com/office/drawing/2014/main" id="{10F3DE28-6F08-D94B-BB40-7165F499B1C3}"/>
              </a:ext>
            </a:extLst>
          </p:cNvPr>
          <p:cNvCxnSpPr>
            <a:cxnSpLocks/>
          </p:cNvCxnSpPr>
          <p:nvPr/>
        </p:nvCxnSpPr>
        <p:spPr>
          <a:xfrm flipH="1">
            <a:off x="4694704" y="3305713"/>
            <a:ext cx="1348917" cy="0"/>
          </a:xfrm>
          <a:prstGeom prst="straightConnector1">
            <a:avLst/>
          </a:prstGeom>
          <a:ln w="57150">
            <a:solidFill>
              <a:schemeClr val="accent1">
                <a:alpha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035B15D-9CAB-714F-A588-6712E7E2BA72}"/>
              </a:ext>
            </a:extLst>
          </p:cNvPr>
          <p:cNvSpPr txBox="1"/>
          <p:nvPr/>
        </p:nvSpPr>
        <p:spPr>
          <a:xfrm>
            <a:off x="8458568" y="3964434"/>
            <a:ext cx="305334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00" dirty="0">
                <a:solidFill>
                  <a:schemeClr val="bg1"/>
                </a:solidFill>
              </a:rPr>
              <a:t>состоит из 3 модулей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</a:rPr>
              <a:t>Модуль взаимодействия с сайтом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</a:rPr>
              <a:t>Модуль взаимодействия с клиентом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</a:rPr>
              <a:t>Модуль расчета</a:t>
            </a:r>
          </a:p>
        </p:txBody>
      </p:sp>
      <p:sp>
        <p:nvSpPr>
          <p:cNvPr id="240" name="Текст 2">
            <a:extLst>
              <a:ext uri="{FF2B5EF4-FFF2-40B4-BE49-F238E27FC236}">
                <a16:creationId xmlns:a16="http://schemas.microsoft.com/office/drawing/2014/main" id="{B15AA016-01D0-3941-ACDE-A4AB96A196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963" y="6442710"/>
            <a:ext cx="11522075" cy="320675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WEB INTERFACE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отсутствует, но предполагается в финальном варианте решения</a:t>
            </a:r>
          </a:p>
        </p:txBody>
      </p:sp>
    </p:spTree>
    <p:extLst>
      <p:ext uri="{BB962C8B-B14F-4D97-AF65-F5344CB8AC3E}">
        <p14:creationId xmlns:p14="http://schemas.microsoft.com/office/powerpoint/2010/main" val="663324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967FC1-9406-0A44-A4A6-7E14DDC71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000" b="1" dirty="0">
                <a:latin typeface="Arial" panose="020B0604020202020204" pitchFamily="34" charset="0"/>
                <a:cs typeface="Arial" panose="020B0604020202020204" pitchFamily="34" charset="0"/>
              </a:rPr>
              <a:t>Предложения по автоматизации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F820A0A-40C1-3A44-A1AD-56E14F9DDC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49C6959-CA4C-4744-B13D-6BFF295115EE}"/>
              </a:ext>
            </a:extLst>
          </p:cNvPr>
          <p:cNvGrpSpPr/>
          <p:nvPr/>
        </p:nvGrpSpPr>
        <p:grpSpPr>
          <a:xfrm>
            <a:off x="-278968" y="1705009"/>
            <a:ext cx="12191999" cy="4319313"/>
            <a:chOff x="9525" y="739775"/>
            <a:chExt cx="9134475" cy="3667125"/>
          </a:xfrm>
        </p:grpSpPr>
        <p:sp>
          <p:nvSpPr>
            <p:cNvPr id="5" name="Freeform 18">
              <a:extLst>
                <a:ext uri="{FF2B5EF4-FFF2-40B4-BE49-F238E27FC236}">
                  <a16:creationId xmlns:a16="http://schemas.microsoft.com/office/drawing/2014/main" id="{9FB83E33-D99F-964D-A784-507EF109E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" y="2701925"/>
              <a:ext cx="9134475" cy="1704975"/>
            </a:xfrm>
            <a:custGeom>
              <a:avLst/>
              <a:gdLst>
                <a:gd name="T0" fmla="*/ 0 w 2835"/>
                <a:gd name="T1" fmla="*/ 268 h 532"/>
                <a:gd name="T2" fmla="*/ 832 w 2835"/>
                <a:gd name="T3" fmla="*/ 0 h 532"/>
                <a:gd name="T4" fmla="*/ 1724 w 2835"/>
                <a:gd name="T5" fmla="*/ 532 h 532"/>
                <a:gd name="T6" fmla="*/ 2835 w 2835"/>
                <a:gd name="T7" fmla="*/ 222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5" h="532">
                  <a:moveTo>
                    <a:pt x="0" y="268"/>
                  </a:moveTo>
                  <a:cubicBezTo>
                    <a:pt x="0" y="268"/>
                    <a:pt x="328" y="0"/>
                    <a:pt x="832" y="0"/>
                  </a:cubicBezTo>
                  <a:cubicBezTo>
                    <a:pt x="1336" y="0"/>
                    <a:pt x="1324" y="532"/>
                    <a:pt x="1724" y="532"/>
                  </a:cubicBezTo>
                  <a:cubicBezTo>
                    <a:pt x="2124" y="532"/>
                    <a:pt x="2171" y="222"/>
                    <a:pt x="2835" y="222"/>
                  </a:cubicBezTo>
                </a:path>
              </a:pathLst>
            </a:custGeom>
            <a:noFill/>
            <a:ln w="12700" cap="flat">
              <a:gradFill flip="none" rotWithShape="1">
                <a:gsLst>
                  <a:gs pos="43000">
                    <a:schemeClr val="tx2">
                      <a:lumMod val="20000"/>
                      <a:lumOff val="80000"/>
                      <a:alpha val="0"/>
                    </a:schemeClr>
                  </a:gs>
                  <a:gs pos="100000">
                    <a:schemeClr val="bg2">
                      <a:lumMod val="90000"/>
                      <a:alpha val="26000"/>
                    </a:schemeClr>
                  </a:gs>
                  <a:gs pos="62000">
                    <a:schemeClr val="bg2">
                      <a:lumMod val="90000"/>
                      <a:alpha val="2400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6" name="Freeform 19">
              <a:extLst>
                <a:ext uri="{FF2B5EF4-FFF2-40B4-BE49-F238E27FC236}">
                  <a16:creationId xmlns:a16="http://schemas.microsoft.com/office/drawing/2014/main" id="{E3F95044-4229-A24E-B1C9-0AF28B209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" y="2482850"/>
              <a:ext cx="9134475" cy="1866900"/>
            </a:xfrm>
            <a:custGeom>
              <a:avLst/>
              <a:gdLst>
                <a:gd name="T0" fmla="*/ 0 w 2835"/>
                <a:gd name="T1" fmla="*/ 293 h 582"/>
                <a:gd name="T2" fmla="*/ 832 w 2835"/>
                <a:gd name="T3" fmla="*/ 0 h 582"/>
                <a:gd name="T4" fmla="*/ 1724 w 2835"/>
                <a:gd name="T5" fmla="*/ 582 h 582"/>
                <a:gd name="T6" fmla="*/ 2835 w 2835"/>
                <a:gd name="T7" fmla="*/ 243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5" h="582">
                  <a:moveTo>
                    <a:pt x="0" y="293"/>
                  </a:moveTo>
                  <a:cubicBezTo>
                    <a:pt x="0" y="293"/>
                    <a:pt x="328" y="0"/>
                    <a:pt x="832" y="0"/>
                  </a:cubicBezTo>
                  <a:cubicBezTo>
                    <a:pt x="1336" y="0"/>
                    <a:pt x="1324" y="582"/>
                    <a:pt x="1724" y="582"/>
                  </a:cubicBezTo>
                  <a:cubicBezTo>
                    <a:pt x="2124" y="582"/>
                    <a:pt x="2171" y="243"/>
                    <a:pt x="2835" y="243"/>
                  </a:cubicBezTo>
                </a:path>
              </a:pathLst>
            </a:custGeom>
            <a:noFill/>
            <a:ln w="12700" cap="flat">
              <a:gradFill flip="none" rotWithShape="1">
                <a:gsLst>
                  <a:gs pos="43000">
                    <a:schemeClr val="tx2">
                      <a:lumMod val="20000"/>
                      <a:lumOff val="80000"/>
                      <a:alpha val="0"/>
                    </a:schemeClr>
                  </a:gs>
                  <a:gs pos="100000">
                    <a:schemeClr val="bg2">
                      <a:lumMod val="90000"/>
                      <a:alpha val="26000"/>
                    </a:schemeClr>
                  </a:gs>
                  <a:gs pos="62000">
                    <a:schemeClr val="bg2">
                      <a:lumMod val="90000"/>
                      <a:alpha val="2400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20">
              <a:extLst>
                <a:ext uri="{FF2B5EF4-FFF2-40B4-BE49-F238E27FC236}">
                  <a16:creationId xmlns:a16="http://schemas.microsoft.com/office/drawing/2014/main" id="{C8274581-25BA-C94D-B96A-2F310E0087F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" y="2265363"/>
              <a:ext cx="9134475" cy="2025650"/>
            </a:xfrm>
            <a:custGeom>
              <a:avLst/>
              <a:gdLst>
                <a:gd name="T0" fmla="*/ 0 w 2835"/>
                <a:gd name="T1" fmla="*/ 318 h 632"/>
                <a:gd name="T2" fmla="*/ 832 w 2835"/>
                <a:gd name="T3" fmla="*/ 0 h 632"/>
                <a:gd name="T4" fmla="*/ 1724 w 2835"/>
                <a:gd name="T5" fmla="*/ 632 h 632"/>
                <a:gd name="T6" fmla="*/ 2835 w 2835"/>
                <a:gd name="T7" fmla="*/ 263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5" h="632">
                  <a:moveTo>
                    <a:pt x="0" y="318"/>
                  </a:moveTo>
                  <a:cubicBezTo>
                    <a:pt x="0" y="318"/>
                    <a:pt x="328" y="0"/>
                    <a:pt x="832" y="0"/>
                  </a:cubicBezTo>
                  <a:cubicBezTo>
                    <a:pt x="1336" y="0"/>
                    <a:pt x="1324" y="632"/>
                    <a:pt x="1724" y="632"/>
                  </a:cubicBezTo>
                  <a:cubicBezTo>
                    <a:pt x="2124" y="632"/>
                    <a:pt x="2171" y="263"/>
                    <a:pt x="2835" y="263"/>
                  </a:cubicBezTo>
                </a:path>
              </a:pathLst>
            </a:custGeom>
            <a:noFill/>
            <a:ln w="12700" cap="flat">
              <a:gradFill flip="none" rotWithShape="1">
                <a:gsLst>
                  <a:gs pos="43000">
                    <a:schemeClr val="tx2">
                      <a:lumMod val="20000"/>
                      <a:lumOff val="80000"/>
                      <a:alpha val="0"/>
                    </a:schemeClr>
                  </a:gs>
                  <a:gs pos="100000">
                    <a:schemeClr val="bg2">
                      <a:lumMod val="90000"/>
                      <a:alpha val="26000"/>
                    </a:schemeClr>
                  </a:gs>
                  <a:gs pos="62000">
                    <a:schemeClr val="bg2">
                      <a:lumMod val="90000"/>
                      <a:alpha val="2400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8" name="Freeform 21">
              <a:extLst>
                <a:ext uri="{FF2B5EF4-FFF2-40B4-BE49-F238E27FC236}">
                  <a16:creationId xmlns:a16="http://schemas.microsoft.com/office/drawing/2014/main" id="{C3536852-D3AB-4240-85B8-1B0D82705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" y="2047875"/>
              <a:ext cx="9134475" cy="2185988"/>
            </a:xfrm>
            <a:custGeom>
              <a:avLst/>
              <a:gdLst>
                <a:gd name="T0" fmla="*/ 0 w 2835"/>
                <a:gd name="T1" fmla="*/ 344 h 682"/>
                <a:gd name="T2" fmla="*/ 832 w 2835"/>
                <a:gd name="T3" fmla="*/ 0 h 682"/>
                <a:gd name="T4" fmla="*/ 1724 w 2835"/>
                <a:gd name="T5" fmla="*/ 682 h 682"/>
                <a:gd name="T6" fmla="*/ 2835 w 2835"/>
                <a:gd name="T7" fmla="*/ 284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5" h="682">
                  <a:moveTo>
                    <a:pt x="0" y="344"/>
                  </a:moveTo>
                  <a:cubicBezTo>
                    <a:pt x="0" y="344"/>
                    <a:pt x="328" y="0"/>
                    <a:pt x="832" y="0"/>
                  </a:cubicBezTo>
                  <a:cubicBezTo>
                    <a:pt x="1336" y="0"/>
                    <a:pt x="1324" y="682"/>
                    <a:pt x="1724" y="682"/>
                  </a:cubicBezTo>
                  <a:cubicBezTo>
                    <a:pt x="2124" y="682"/>
                    <a:pt x="2171" y="284"/>
                    <a:pt x="2835" y="284"/>
                  </a:cubicBezTo>
                </a:path>
              </a:pathLst>
            </a:custGeom>
            <a:noFill/>
            <a:ln w="12700" cap="flat">
              <a:gradFill flip="none" rotWithShape="1">
                <a:gsLst>
                  <a:gs pos="43000">
                    <a:schemeClr val="tx2">
                      <a:lumMod val="20000"/>
                      <a:lumOff val="80000"/>
                      <a:alpha val="0"/>
                    </a:schemeClr>
                  </a:gs>
                  <a:gs pos="100000">
                    <a:schemeClr val="bg2">
                      <a:lumMod val="90000"/>
                      <a:alpha val="26000"/>
                    </a:schemeClr>
                  </a:gs>
                  <a:gs pos="62000">
                    <a:schemeClr val="bg2">
                      <a:lumMod val="90000"/>
                      <a:alpha val="2400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9" name="Freeform 22">
              <a:extLst>
                <a:ext uri="{FF2B5EF4-FFF2-40B4-BE49-F238E27FC236}">
                  <a16:creationId xmlns:a16="http://schemas.microsoft.com/office/drawing/2014/main" id="{C9BF36ED-AF3D-AC4F-A2D1-619B6ECC2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" y="1828800"/>
              <a:ext cx="9134475" cy="2346325"/>
            </a:xfrm>
            <a:custGeom>
              <a:avLst/>
              <a:gdLst>
                <a:gd name="T0" fmla="*/ 0 w 2835"/>
                <a:gd name="T1" fmla="*/ 369 h 732"/>
                <a:gd name="T2" fmla="*/ 832 w 2835"/>
                <a:gd name="T3" fmla="*/ 0 h 732"/>
                <a:gd name="T4" fmla="*/ 1724 w 2835"/>
                <a:gd name="T5" fmla="*/ 732 h 732"/>
                <a:gd name="T6" fmla="*/ 2835 w 2835"/>
                <a:gd name="T7" fmla="*/ 305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5" h="732">
                  <a:moveTo>
                    <a:pt x="0" y="369"/>
                  </a:moveTo>
                  <a:cubicBezTo>
                    <a:pt x="0" y="369"/>
                    <a:pt x="328" y="0"/>
                    <a:pt x="832" y="0"/>
                  </a:cubicBezTo>
                  <a:cubicBezTo>
                    <a:pt x="1336" y="0"/>
                    <a:pt x="1324" y="732"/>
                    <a:pt x="1724" y="732"/>
                  </a:cubicBezTo>
                  <a:cubicBezTo>
                    <a:pt x="2124" y="732"/>
                    <a:pt x="2171" y="305"/>
                    <a:pt x="2835" y="305"/>
                  </a:cubicBezTo>
                </a:path>
              </a:pathLst>
            </a:custGeom>
            <a:noFill/>
            <a:ln w="12700" cap="flat">
              <a:gradFill flip="none" rotWithShape="1">
                <a:gsLst>
                  <a:gs pos="43000">
                    <a:schemeClr val="tx2">
                      <a:lumMod val="20000"/>
                      <a:lumOff val="80000"/>
                      <a:alpha val="0"/>
                    </a:schemeClr>
                  </a:gs>
                  <a:gs pos="100000">
                    <a:schemeClr val="bg2">
                      <a:lumMod val="90000"/>
                      <a:alpha val="26000"/>
                    </a:schemeClr>
                  </a:gs>
                  <a:gs pos="62000">
                    <a:schemeClr val="bg2">
                      <a:lumMod val="90000"/>
                      <a:alpha val="2400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23">
              <a:extLst>
                <a:ext uri="{FF2B5EF4-FFF2-40B4-BE49-F238E27FC236}">
                  <a16:creationId xmlns:a16="http://schemas.microsoft.com/office/drawing/2014/main" id="{325845B7-FDBA-5645-9357-CDB63227D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" y="1611313"/>
              <a:ext cx="9134475" cy="2509838"/>
            </a:xfrm>
            <a:custGeom>
              <a:avLst/>
              <a:gdLst>
                <a:gd name="T0" fmla="*/ 0 w 2835"/>
                <a:gd name="T1" fmla="*/ 394 h 783"/>
                <a:gd name="T2" fmla="*/ 832 w 2835"/>
                <a:gd name="T3" fmla="*/ 0 h 783"/>
                <a:gd name="T4" fmla="*/ 1724 w 2835"/>
                <a:gd name="T5" fmla="*/ 783 h 783"/>
                <a:gd name="T6" fmla="*/ 2835 w 2835"/>
                <a:gd name="T7" fmla="*/ 326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5" h="783">
                  <a:moveTo>
                    <a:pt x="0" y="394"/>
                  </a:moveTo>
                  <a:cubicBezTo>
                    <a:pt x="0" y="394"/>
                    <a:pt x="328" y="0"/>
                    <a:pt x="832" y="0"/>
                  </a:cubicBezTo>
                  <a:cubicBezTo>
                    <a:pt x="1336" y="0"/>
                    <a:pt x="1324" y="783"/>
                    <a:pt x="1724" y="783"/>
                  </a:cubicBezTo>
                  <a:cubicBezTo>
                    <a:pt x="2124" y="783"/>
                    <a:pt x="2171" y="326"/>
                    <a:pt x="2835" y="326"/>
                  </a:cubicBezTo>
                </a:path>
              </a:pathLst>
            </a:custGeom>
            <a:noFill/>
            <a:ln w="12700" cap="flat">
              <a:gradFill flip="none" rotWithShape="1">
                <a:gsLst>
                  <a:gs pos="43000">
                    <a:schemeClr val="tx2">
                      <a:lumMod val="20000"/>
                      <a:lumOff val="80000"/>
                      <a:alpha val="0"/>
                    </a:schemeClr>
                  </a:gs>
                  <a:gs pos="100000">
                    <a:schemeClr val="bg2">
                      <a:lumMod val="90000"/>
                      <a:alpha val="26000"/>
                    </a:schemeClr>
                  </a:gs>
                  <a:gs pos="62000">
                    <a:schemeClr val="bg2">
                      <a:lumMod val="90000"/>
                      <a:alpha val="2400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6F2224BA-3BBC-1C4E-9525-94C31FCF3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" y="1393825"/>
              <a:ext cx="9134475" cy="2670175"/>
            </a:xfrm>
            <a:custGeom>
              <a:avLst/>
              <a:gdLst>
                <a:gd name="T0" fmla="*/ 0 w 2835"/>
                <a:gd name="T1" fmla="*/ 419 h 833"/>
                <a:gd name="T2" fmla="*/ 832 w 2835"/>
                <a:gd name="T3" fmla="*/ 0 h 833"/>
                <a:gd name="T4" fmla="*/ 1724 w 2835"/>
                <a:gd name="T5" fmla="*/ 833 h 833"/>
                <a:gd name="T6" fmla="*/ 2835 w 2835"/>
                <a:gd name="T7" fmla="*/ 347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5" h="833">
                  <a:moveTo>
                    <a:pt x="0" y="419"/>
                  </a:moveTo>
                  <a:cubicBezTo>
                    <a:pt x="0" y="419"/>
                    <a:pt x="328" y="0"/>
                    <a:pt x="832" y="0"/>
                  </a:cubicBezTo>
                  <a:cubicBezTo>
                    <a:pt x="1336" y="0"/>
                    <a:pt x="1324" y="833"/>
                    <a:pt x="1724" y="833"/>
                  </a:cubicBezTo>
                  <a:cubicBezTo>
                    <a:pt x="2124" y="833"/>
                    <a:pt x="2171" y="347"/>
                    <a:pt x="2835" y="347"/>
                  </a:cubicBezTo>
                </a:path>
              </a:pathLst>
            </a:custGeom>
            <a:noFill/>
            <a:ln w="12700" cap="flat">
              <a:gradFill flip="none" rotWithShape="1">
                <a:gsLst>
                  <a:gs pos="43000">
                    <a:schemeClr val="tx2">
                      <a:lumMod val="20000"/>
                      <a:lumOff val="80000"/>
                      <a:alpha val="0"/>
                    </a:schemeClr>
                  </a:gs>
                  <a:gs pos="100000">
                    <a:schemeClr val="bg2">
                      <a:lumMod val="90000"/>
                      <a:alpha val="26000"/>
                    </a:schemeClr>
                  </a:gs>
                  <a:gs pos="62000">
                    <a:schemeClr val="bg2">
                      <a:lumMod val="90000"/>
                      <a:alpha val="2400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2" name="Freeform 25">
              <a:extLst>
                <a:ext uri="{FF2B5EF4-FFF2-40B4-BE49-F238E27FC236}">
                  <a16:creationId xmlns:a16="http://schemas.microsoft.com/office/drawing/2014/main" id="{626D490A-5A66-FA43-93BF-DB679356F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" y="1176338"/>
              <a:ext cx="9134475" cy="2828925"/>
            </a:xfrm>
            <a:custGeom>
              <a:avLst/>
              <a:gdLst>
                <a:gd name="T0" fmla="*/ 0 w 2835"/>
                <a:gd name="T1" fmla="*/ 445 h 883"/>
                <a:gd name="T2" fmla="*/ 832 w 2835"/>
                <a:gd name="T3" fmla="*/ 0 h 883"/>
                <a:gd name="T4" fmla="*/ 1724 w 2835"/>
                <a:gd name="T5" fmla="*/ 883 h 883"/>
                <a:gd name="T6" fmla="*/ 2835 w 2835"/>
                <a:gd name="T7" fmla="*/ 368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5" h="883">
                  <a:moveTo>
                    <a:pt x="0" y="445"/>
                  </a:moveTo>
                  <a:cubicBezTo>
                    <a:pt x="0" y="445"/>
                    <a:pt x="328" y="0"/>
                    <a:pt x="832" y="0"/>
                  </a:cubicBezTo>
                  <a:cubicBezTo>
                    <a:pt x="1336" y="0"/>
                    <a:pt x="1324" y="883"/>
                    <a:pt x="1724" y="883"/>
                  </a:cubicBezTo>
                  <a:cubicBezTo>
                    <a:pt x="2124" y="883"/>
                    <a:pt x="2171" y="368"/>
                    <a:pt x="2835" y="368"/>
                  </a:cubicBezTo>
                </a:path>
              </a:pathLst>
            </a:custGeom>
            <a:noFill/>
            <a:ln w="12700" cap="flat">
              <a:gradFill flip="none" rotWithShape="1">
                <a:gsLst>
                  <a:gs pos="43000">
                    <a:schemeClr val="tx2">
                      <a:lumMod val="20000"/>
                      <a:lumOff val="80000"/>
                      <a:alpha val="0"/>
                    </a:schemeClr>
                  </a:gs>
                  <a:gs pos="100000">
                    <a:schemeClr val="bg2">
                      <a:lumMod val="90000"/>
                      <a:alpha val="26000"/>
                    </a:schemeClr>
                  </a:gs>
                  <a:gs pos="62000">
                    <a:schemeClr val="bg2">
                      <a:lumMod val="90000"/>
                      <a:alpha val="2400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03B69D0D-21D4-E146-810F-E16B50DB1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" y="957263"/>
              <a:ext cx="9134475" cy="2990850"/>
            </a:xfrm>
            <a:custGeom>
              <a:avLst/>
              <a:gdLst>
                <a:gd name="T0" fmla="*/ 0 w 2835"/>
                <a:gd name="T1" fmla="*/ 470 h 933"/>
                <a:gd name="T2" fmla="*/ 832 w 2835"/>
                <a:gd name="T3" fmla="*/ 0 h 933"/>
                <a:gd name="T4" fmla="*/ 1724 w 2835"/>
                <a:gd name="T5" fmla="*/ 933 h 933"/>
                <a:gd name="T6" fmla="*/ 2835 w 2835"/>
                <a:gd name="T7" fmla="*/ 389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5" h="933">
                  <a:moveTo>
                    <a:pt x="0" y="470"/>
                  </a:moveTo>
                  <a:cubicBezTo>
                    <a:pt x="0" y="470"/>
                    <a:pt x="328" y="0"/>
                    <a:pt x="832" y="0"/>
                  </a:cubicBezTo>
                  <a:cubicBezTo>
                    <a:pt x="1336" y="0"/>
                    <a:pt x="1324" y="933"/>
                    <a:pt x="1724" y="933"/>
                  </a:cubicBezTo>
                  <a:cubicBezTo>
                    <a:pt x="2124" y="933"/>
                    <a:pt x="2171" y="389"/>
                    <a:pt x="2835" y="389"/>
                  </a:cubicBezTo>
                </a:path>
              </a:pathLst>
            </a:custGeom>
            <a:noFill/>
            <a:ln w="12700" cap="flat">
              <a:gradFill flip="none" rotWithShape="1">
                <a:gsLst>
                  <a:gs pos="43000">
                    <a:schemeClr val="tx2">
                      <a:lumMod val="20000"/>
                      <a:lumOff val="80000"/>
                      <a:alpha val="0"/>
                    </a:schemeClr>
                  </a:gs>
                  <a:gs pos="100000">
                    <a:schemeClr val="bg2">
                      <a:lumMod val="90000"/>
                      <a:alpha val="26000"/>
                    </a:schemeClr>
                  </a:gs>
                  <a:gs pos="62000">
                    <a:schemeClr val="bg2">
                      <a:lumMod val="90000"/>
                      <a:alpha val="2400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A5AF3B12-85ED-B14E-934E-461B897BEA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" y="739775"/>
              <a:ext cx="9134475" cy="3151188"/>
            </a:xfrm>
            <a:custGeom>
              <a:avLst/>
              <a:gdLst>
                <a:gd name="T0" fmla="*/ 0 w 2835"/>
                <a:gd name="T1" fmla="*/ 495 h 983"/>
                <a:gd name="T2" fmla="*/ 832 w 2835"/>
                <a:gd name="T3" fmla="*/ 0 h 983"/>
                <a:gd name="T4" fmla="*/ 1724 w 2835"/>
                <a:gd name="T5" fmla="*/ 983 h 983"/>
                <a:gd name="T6" fmla="*/ 2835 w 2835"/>
                <a:gd name="T7" fmla="*/ 410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5" h="983">
                  <a:moveTo>
                    <a:pt x="0" y="495"/>
                  </a:moveTo>
                  <a:cubicBezTo>
                    <a:pt x="0" y="495"/>
                    <a:pt x="328" y="0"/>
                    <a:pt x="832" y="0"/>
                  </a:cubicBezTo>
                  <a:cubicBezTo>
                    <a:pt x="1336" y="0"/>
                    <a:pt x="1324" y="983"/>
                    <a:pt x="1724" y="983"/>
                  </a:cubicBezTo>
                  <a:cubicBezTo>
                    <a:pt x="2124" y="983"/>
                    <a:pt x="2171" y="410"/>
                    <a:pt x="2835" y="410"/>
                  </a:cubicBezTo>
                </a:path>
              </a:pathLst>
            </a:custGeom>
            <a:noFill/>
            <a:ln w="12700" cap="flat">
              <a:gradFill flip="none" rotWithShape="1">
                <a:gsLst>
                  <a:gs pos="43000">
                    <a:schemeClr val="tx2">
                      <a:lumMod val="20000"/>
                      <a:lumOff val="80000"/>
                      <a:alpha val="0"/>
                    </a:schemeClr>
                  </a:gs>
                  <a:gs pos="100000">
                    <a:schemeClr val="bg2">
                      <a:lumMod val="90000"/>
                      <a:alpha val="26000"/>
                    </a:schemeClr>
                  </a:gs>
                  <a:gs pos="62000">
                    <a:schemeClr val="bg2">
                      <a:lumMod val="90000"/>
                      <a:alpha val="2400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9930D79-53E2-8241-9602-C2432E58E857}"/>
              </a:ext>
            </a:extLst>
          </p:cNvPr>
          <p:cNvSpPr/>
          <p:nvPr/>
        </p:nvSpPr>
        <p:spPr>
          <a:xfrm>
            <a:off x="8072584" y="3657268"/>
            <a:ext cx="3603631" cy="18928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Автоматизированная интерпретация</a:t>
            </a:r>
            <a:endParaRPr lang="ru-RU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  <a:defRPr/>
            </a:pPr>
            <a: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Основываясь на расчетах параметров и исходных данных, выделить критические точки, </a:t>
            </a:r>
            <a:b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важные корреляции или пересечение исх. данных с расчетами. Предоставить пользователю интерпретацию на основе проведенного анализа </a:t>
            </a:r>
            <a:endParaRPr lang="ru-RU" sz="1200" b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7E1E6A6-67F6-CF40-BFC7-73574901640F}"/>
              </a:ext>
            </a:extLst>
          </p:cNvPr>
          <p:cNvSpPr/>
          <p:nvPr/>
        </p:nvSpPr>
        <p:spPr>
          <a:xfrm>
            <a:off x="157163" y="3657268"/>
            <a:ext cx="3410697" cy="19749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r">
              <a:lnSpc>
                <a:spcPts val="2000"/>
              </a:lnSpc>
              <a:spcAft>
                <a:spcPts val="600"/>
              </a:spcAft>
              <a:defRPr/>
            </a:pP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3. Рекомендательная система по метрикам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r"/>
            <a: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Сделать систему рекомендацию по построению графиков или выдачи метрик в зависимости от целей пользователя. исходя из а) истории использования экспертов, </a:t>
            </a:r>
            <a:b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б) особенностей временных рядов котировок. в) количества имеющейся информации по бумаге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93756617-E541-554E-8B2F-BD7E7D9686C0}"/>
              </a:ext>
            </a:extLst>
          </p:cNvPr>
          <p:cNvSpPr/>
          <p:nvPr/>
        </p:nvSpPr>
        <p:spPr>
          <a:xfrm>
            <a:off x="7707372" y="1861639"/>
            <a:ext cx="4149666" cy="169277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Актуализация информации</a:t>
            </a:r>
          </a:p>
          <a:p>
            <a: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Обновление информации о доступных </a:t>
            </a:r>
            <a:b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бумагах и котировках на московской бирже </a:t>
            </a:r>
            <a:b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через использование официальных ресурсов </a:t>
            </a:r>
          </a:p>
          <a:p>
            <a: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и запросов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api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  <a: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Сохранение данных о всех (исключенных, не исключённых для исторического анализа). Предоставление комментария </a:t>
            </a:r>
            <a:b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о недавнем включении или исключении компаний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2004923-CC7C-2F47-9DA5-FDEC3D45A345}"/>
              </a:ext>
            </a:extLst>
          </p:cNvPr>
          <p:cNvSpPr/>
          <p:nvPr/>
        </p:nvSpPr>
        <p:spPr>
          <a:xfrm>
            <a:off x="452479" y="1861639"/>
            <a:ext cx="3528000" cy="1726443"/>
          </a:xfrm>
          <a:prstGeom prst="rect">
            <a:avLst/>
          </a:prstGeom>
          <a:noFill/>
          <a:ln>
            <a:noFill/>
          </a:ln>
        </p:spPr>
        <p:txBody>
          <a:bodyPr wrap="square" lIns="90000">
            <a:noAutofit/>
          </a:bodyPr>
          <a:lstStyle/>
          <a:p>
            <a:pPr marL="0" marR="0" lvl="0" indent="0" algn="r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1. Оценка рынка</a:t>
            </a:r>
          </a:p>
          <a:p>
            <a:pPr algn="r"/>
            <a: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Перед использование функционала </a:t>
            </a:r>
            <a:b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сервиса, дать пользователю короткий </a:t>
            </a:r>
            <a:b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обзор на фондовый рынок  и основных </a:t>
            </a:r>
            <a:b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показателей стран (макро показатели, товарный рынок, облигации, акции, </a:t>
            </a:r>
            <a:b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драг. металлы) и дать рекомендацию относительно потенциальных действий</a:t>
            </a:r>
          </a:p>
        </p:txBody>
      </p:sp>
      <p:sp>
        <p:nvSpPr>
          <p:cNvPr id="20" name="Овал 49">
            <a:extLst>
              <a:ext uri="{FF2B5EF4-FFF2-40B4-BE49-F238E27FC236}">
                <a16:creationId xmlns:a16="http://schemas.microsoft.com/office/drawing/2014/main" id="{1483C4D6-CF4C-634E-9603-2EDCE3A75D8E}"/>
              </a:ext>
            </a:extLst>
          </p:cNvPr>
          <p:cNvSpPr/>
          <p:nvPr/>
        </p:nvSpPr>
        <p:spPr>
          <a:xfrm>
            <a:off x="3951554" y="1983908"/>
            <a:ext cx="3733803" cy="3733802"/>
          </a:xfrm>
          <a:prstGeom prst="ellipse">
            <a:avLst/>
          </a:prstGeom>
          <a:noFill/>
          <a:ln w="12700" cap="flat" cmpd="sng" algn="ctr">
            <a:gradFill>
              <a:gsLst>
                <a:gs pos="70000">
                  <a:schemeClr val="bg1">
                    <a:lumMod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28B987D7-0EBB-E646-89DA-80C426597D96}"/>
              </a:ext>
            </a:extLst>
          </p:cNvPr>
          <p:cNvSpPr/>
          <p:nvPr/>
        </p:nvSpPr>
        <p:spPr>
          <a:xfrm>
            <a:off x="4347011" y="2383483"/>
            <a:ext cx="2926800" cy="2926800"/>
          </a:xfrm>
          <a:prstGeom prst="ellipse">
            <a:avLst/>
          </a:prstGeom>
          <a:gradFill flip="none" rotWithShape="1">
            <a:gsLst>
              <a:gs pos="19000">
                <a:srgbClr val="1F867F"/>
              </a:gs>
              <a:gs pos="100000">
                <a:srgbClr val="1F5E6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2" name="Овал 42">
            <a:extLst>
              <a:ext uri="{FF2B5EF4-FFF2-40B4-BE49-F238E27FC236}">
                <a16:creationId xmlns:a16="http://schemas.microsoft.com/office/drawing/2014/main" id="{CFE2D553-5445-AB43-84F4-34BDAFA4B7A6}"/>
              </a:ext>
            </a:extLst>
          </p:cNvPr>
          <p:cNvSpPr/>
          <p:nvPr/>
        </p:nvSpPr>
        <p:spPr>
          <a:xfrm>
            <a:off x="4125485" y="2157840"/>
            <a:ext cx="3385942" cy="3385939"/>
          </a:xfrm>
          <a:prstGeom prst="ellipse">
            <a:avLst/>
          </a:prstGeom>
          <a:noFill/>
          <a:ln w="12700" cap="flat" cmpd="sng" algn="ctr">
            <a:noFill/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F77C2B23-3DF4-1D46-9E98-164F2FDA1702}"/>
              </a:ext>
            </a:extLst>
          </p:cNvPr>
          <p:cNvSpPr/>
          <p:nvPr/>
        </p:nvSpPr>
        <p:spPr>
          <a:xfrm>
            <a:off x="7319261" y="4016122"/>
            <a:ext cx="658268" cy="658254"/>
          </a:xfrm>
          <a:prstGeom prst="ellipse">
            <a:avLst/>
          </a:prstGeom>
          <a:solidFill>
            <a:srgbClr val="F5F5F5">
              <a:alpha val="15000"/>
            </a:srgbClr>
          </a:solidFill>
          <a:ln>
            <a:gradFill>
              <a:gsLst>
                <a:gs pos="5100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A646B1E1-8B64-D24B-9954-1376BD6F1BBC}"/>
              </a:ext>
            </a:extLst>
          </p:cNvPr>
          <p:cNvSpPr/>
          <p:nvPr/>
        </p:nvSpPr>
        <p:spPr>
          <a:xfrm>
            <a:off x="3615463" y="4016122"/>
            <a:ext cx="658268" cy="658254"/>
          </a:xfrm>
          <a:prstGeom prst="ellipse">
            <a:avLst/>
          </a:prstGeom>
          <a:solidFill>
            <a:srgbClr val="F5F5F5">
              <a:alpha val="15000"/>
            </a:srgbClr>
          </a:solidFill>
          <a:ln>
            <a:gradFill>
              <a:gsLst>
                <a:gs pos="5100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C11AA97C-68B3-734B-AEE7-1F35DC936CA1}"/>
              </a:ext>
            </a:extLst>
          </p:cNvPr>
          <p:cNvSpPr/>
          <p:nvPr/>
        </p:nvSpPr>
        <p:spPr>
          <a:xfrm>
            <a:off x="4080066" y="2192633"/>
            <a:ext cx="658268" cy="658254"/>
          </a:xfrm>
          <a:prstGeom prst="ellipse">
            <a:avLst/>
          </a:prstGeom>
          <a:solidFill>
            <a:srgbClr val="F5F5F5">
              <a:alpha val="15000"/>
            </a:srgbClr>
          </a:solidFill>
          <a:ln>
            <a:gradFill>
              <a:gsLst>
                <a:gs pos="5100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97D82420-A729-FF4B-981A-E15B314B0410}"/>
              </a:ext>
            </a:extLst>
          </p:cNvPr>
          <p:cNvSpPr/>
          <p:nvPr/>
        </p:nvSpPr>
        <p:spPr>
          <a:xfrm>
            <a:off x="6912057" y="2192633"/>
            <a:ext cx="658268" cy="658254"/>
          </a:xfrm>
          <a:prstGeom prst="ellipse">
            <a:avLst/>
          </a:prstGeom>
          <a:solidFill>
            <a:srgbClr val="F5F5F5">
              <a:alpha val="15000"/>
            </a:srgbClr>
          </a:solidFill>
          <a:ln>
            <a:gradFill>
              <a:gsLst>
                <a:gs pos="5100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AD51387-B93E-B44E-84AD-FFAD8CA8A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7890" y="2365307"/>
            <a:ext cx="2985042" cy="296315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7229EB0-C541-D440-B306-80B860860F5D}"/>
              </a:ext>
            </a:extLst>
          </p:cNvPr>
          <p:cNvSpPr txBox="1"/>
          <p:nvPr/>
        </p:nvSpPr>
        <p:spPr>
          <a:xfrm>
            <a:off x="334963" y="934653"/>
            <a:ext cx="1050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Предположим, что наш пользователь это либо исследователь, либо инвестор фондового рынка</a:t>
            </a:r>
          </a:p>
        </p:txBody>
      </p:sp>
    </p:spTree>
    <p:extLst>
      <p:ext uri="{BB962C8B-B14F-4D97-AF65-F5344CB8AC3E}">
        <p14:creationId xmlns:p14="http://schemas.microsoft.com/office/powerpoint/2010/main" val="1035330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DD16AE-AF93-B744-90C0-C6EF4071A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BPMN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2.0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process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98A91C-A8AC-734C-A36C-83B7F30E3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223" y="-165428"/>
            <a:ext cx="8980777" cy="7023428"/>
          </a:xfrm>
          <a:prstGeom prst="rect">
            <a:avLst/>
          </a:prstGeom>
        </p:spPr>
      </p:pic>
      <p:sp>
        <p:nvSpPr>
          <p:cNvPr id="10" name="Прямоугольник: один усеченный угол 4">
            <a:extLst>
              <a:ext uri="{FF2B5EF4-FFF2-40B4-BE49-F238E27FC236}">
                <a16:creationId xmlns:a16="http://schemas.microsoft.com/office/drawing/2014/main" id="{077E6EC9-F248-3A4C-982E-F793EE78FB4F}"/>
              </a:ext>
            </a:extLst>
          </p:cNvPr>
          <p:cNvSpPr/>
          <p:nvPr/>
        </p:nvSpPr>
        <p:spPr>
          <a:xfrm flipV="1">
            <a:off x="133314" y="793094"/>
            <a:ext cx="2914630" cy="5852534"/>
          </a:xfrm>
          <a:prstGeom prst="snip1Rect">
            <a:avLst>
              <a:gd name="adj" fmla="val 5606"/>
            </a:avLst>
          </a:prstGeom>
          <a:gradFill flip="none" rotWithShape="1">
            <a:gsLst>
              <a:gs pos="0">
                <a:schemeClr val="accent5">
                  <a:alpha val="67000"/>
                </a:schemeClr>
              </a:gs>
              <a:gs pos="70000">
                <a:schemeClr val="accent5">
                  <a:alpha val="0"/>
                </a:schemeClr>
              </a:gs>
            </a:gsLst>
            <a:lin ang="0" scaled="1"/>
            <a:tileRect/>
          </a:gradFill>
          <a:ln w="12700" cap="rnd">
            <a:solidFill>
              <a:schemeClr val="accent5">
                <a:lumMod val="75000"/>
                <a:lumOff val="25000"/>
                <a:alpha val="7300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FFFF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1" name="Трапеция 70">
            <a:extLst>
              <a:ext uri="{FF2B5EF4-FFF2-40B4-BE49-F238E27FC236}">
                <a16:creationId xmlns:a16="http://schemas.microsoft.com/office/drawing/2014/main" id="{785A87D5-C056-5C4D-8872-98591EA49A55}"/>
              </a:ext>
            </a:extLst>
          </p:cNvPr>
          <p:cNvSpPr/>
          <p:nvPr/>
        </p:nvSpPr>
        <p:spPr>
          <a:xfrm>
            <a:off x="487012" y="6571945"/>
            <a:ext cx="2207234" cy="60503"/>
          </a:xfrm>
          <a:prstGeom prst="trapezoid">
            <a:avLst>
              <a:gd name="adj" fmla="val 92758"/>
            </a:avLst>
          </a:prstGeom>
          <a:solidFill>
            <a:srgbClr val="25283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4" name="Полилиния 79">
            <a:extLst>
              <a:ext uri="{FF2B5EF4-FFF2-40B4-BE49-F238E27FC236}">
                <a16:creationId xmlns:a16="http://schemas.microsoft.com/office/drawing/2014/main" id="{A68B68F9-806F-9047-B69E-70E770D285CE}"/>
              </a:ext>
            </a:extLst>
          </p:cNvPr>
          <p:cNvSpPr/>
          <p:nvPr/>
        </p:nvSpPr>
        <p:spPr>
          <a:xfrm flipV="1">
            <a:off x="133314" y="793093"/>
            <a:ext cx="2914630" cy="516103"/>
          </a:xfrm>
          <a:custGeom>
            <a:avLst/>
            <a:gdLst>
              <a:gd name="connsiteX0" fmla="*/ 3594853 w 3594853"/>
              <a:gd name="connsiteY0" fmla="*/ 0 h 3233060"/>
              <a:gd name="connsiteX1" fmla="*/ 0 w 3594853"/>
              <a:gd name="connsiteY1" fmla="*/ 0 h 3233060"/>
              <a:gd name="connsiteX2" fmla="*/ 0 w 3594853"/>
              <a:gd name="connsiteY2" fmla="*/ 3233060 h 3233060"/>
              <a:gd name="connsiteX3" fmla="*/ 3594853 w 3594853"/>
              <a:gd name="connsiteY3" fmla="*/ 3233060 h 323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4853" h="3233060">
                <a:moveTo>
                  <a:pt x="3594853" y="0"/>
                </a:moveTo>
                <a:lnTo>
                  <a:pt x="0" y="0"/>
                </a:lnTo>
                <a:lnTo>
                  <a:pt x="0" y="3233060"/>
                </a:lnTo>
                <a:lnTo>
                  <a:pt x="3594853" y="3233060"/>
                </a:lnTo>
                <a:close/>
              </a:path>
            </a:pathLst>
          </a:custGeom>
          <a:gradFill flip="none" rotWithShape="1">
            <a:gsLst>
              <a:gs pos="16000">
                <a:schemeClr val="accent5"/>
              </a:gs>
              <a:gs pos="56000">
                <a:schemeClr val="accent5">
                  <a:alpha val="10000"/>
                </a:schemeClr>
              </a:gs>
            </a:gsLst>
            <a:lin ang="5400000" scaled="0"/>
            <a:tileRect/>
          </a:gradFill>
          <a:ln w="12700" cap="rnd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>
              <a:solidFill>
                <a:srgbClr val="FFFFFF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5" name="Прямоугольник 4">
            <a:extLst>
              <a:ext uri="{FF2B5EF4-FFF2-40B4-BE49-F238E27FC236}">
                <a16:creationId xmlns:a16="http://schemas.microsoft.com/office/drawing/2014/main" id="{2CCD215E-7222-1747-B59A-8022DD2A9968}"/>
              </a:ext>
            </a:extLst>
          </p:cNvPr>
          <p:cNvSpPr/>
          <p:nvPr/>
        </p:nvSpPr>
        <p:spPr>
          <a:xfrm>
            <a:off x="157651" y="866411"/>
            <a:ext cx="252178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Комментарий</a:t>
            </a:r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</a:t>
            </a:r>
            <a:endParaRPr lang="ru-RU" sz="2200" b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19" name="Прямая соединительная линия 63">
            <a:extLst>
              <a:ext uri="{FF2B5EF4-FFF2-40B4-BE49-F238E27FC236}">
                <a16:creationId xmlns:a16="http://schemas.microsoft.com/office/drawing/2014/main" id="{161E0C5C-208E-4F49-93E2-363569FBBFAD}"/>
              </a:ext>
            </a:extLst>
          </p:cNvPr>
          <p:cNvCxnSpPr>
            <a:cxnSpLocks/>
          </p:cNvCxnSpPr>
          <p:nvPr/>
        </p:nvCxnSpPr>
        <p:spPr>
          <a:xfrm>
            <a:off x="133313" y="1313915"/>
            <a:ext cx="2914633" cy="0"/>
          </a:xfrm>
          <a:prstGeom prst="line">
            <a:avLst/>
          </a:prstGeom>
          <a:ln w="12700">
            <a:gradFill>
              <a:gsLst>
                <a:gs pos="0">
                  <a:schemeClr val="tx2">
                    <a:lumMod val="75000"/>
                  </a:schemeClr>
                </a:gs>
                <a:gs pos="100000">
                  <a:schemeClr val="tx2">
                    <a:lumMod val="75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рапеция 45">
            <a:extLst>
              <a:ext uri="{FF2B5EF4-FFF2-40B4-BE49-F238E27FC236}">
                <a16:creationId xmlns:a16="http://schemas.microsoft.com/office/drawing/2014/main" id="{EF3B7EC0-90E6-694A-A782-75FCF0F34919}"/>
              </a:ext>
            </a:extLst>
          </p:cNvPr>
          <p:cNvSpPr/>
          <p:nvPr/>
        </p:nvSpPr>
        <p:spPr>
          <a:xfrm rot="10800000">
            <a:off x="472200" y="793095"/>
            <a:ext cx="2207234" cy="60503"/>
          </a:xfrm>
          <a:prstGeom prst="trapezoid">
            <a:avLst>
              <a:gd name="adj" fmla="val 92758"/>
            </a:avLst>
          </a:prstGeom>
          <a:solidFill>
            <a:srgbClr val="25283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177808-8CD3-684B-8EF2-EEB9ECEBB07E}"/>
              </a:ext>
            </a:extLst>
          </p:cNvPr>
          <p:cNvSpPr txBox="1"/>
          <p:nvPr/>
        </p:nvSpPr>
        <p:spPr>
          <a:xfrm>
            <a:off x="214954" y="1512549"/>
            <a:ext cx="291463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Начинается процесс </a:t>
            </a:r>
            <a:br>
              <a:rPr lang="ru-RU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 потребности пользователя получить данные для дальнейшей аналитики</a:t>
            </a:r>
          </a:p>
          <a:p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Таски, кроме запроса выполняются удаленно </a:t>
            </a:r>
          </a:p>
          <a:p>
            <a:endParaRPr lang="ru-RU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Сторона 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MOEX </a:t>
            </a:r>
            <a:r>
              <a:rPr lang="ru-RU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является не нашей стороной исполнения, поэтому представление их процесса было упрощено</a:t>
            </a:r>
          </a:p>
          <a:p>
            <a:endParaRPr lang="ru-RU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обладает </a:t>
            </a: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-client </a:t>
            </a:r>
            <a:r>
              <a:rPr lang="ru-RU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структурой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ru-RU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поэтому здесь была добавлена дорожка сервера</a:t>
            </a:r>
          </a:p>
          <a:p>
            <a:endParaRPr lang="ru-RU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Конечная цель процесса – получить данные для аналитики</a:t>
            </a:r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639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0A72FB-11D8-45D4-AFFF-9737426D4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500" b="1" dirty="0">
                <a:latin typeface="Arial" panose="020B0604020202020204" pitchFamily="34" charset="0"/>
                <a:cs typeface="Arial" panose="020B0604020202020204" pitchFamily="34" charset="0"/>
              </a:rPr>
              <a:t>2. Применение для бизнеса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886D41-9968-412C-8D31-CA10F4156B3D}"/>
              </a:ext>
            </a:extLst>
          </p:cNvPr>
          <p:cNvSpPr/>
          <p:nvPr/>
        </p:nvSpPr>
        <p:spPr>
          <a:xfrm>
            <a:off x="334963" y="1012723"/>
            <a:ext cx="5660723" cy="5369027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accent3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31A21451-237D-4B83-8860-B8DC48D07B65}"/>
              </a:ext>
            </a:extLst>
          </p:cNvPr>
          <p:cNvCxnSpPr>
            <a:cxnSpLocks/>
          </p:cNvCxnSpPr>
          <p:nvPr/>
        </p:nvCxnSpPr>
        <p:spPr>
          <a:xfrm>
            <a:off x="334963" y="1012723"/>
            <a:ext cx="0" cy="580756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glow rad="127000">
              <a:schemeClr val="accent6">
                <a:alpha val="2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4C13DC7-0FDA-43F8-BFF0-CBA60B5826B3}"/>
              </a:ext>
            </a:extLst>
          </p:cNvPr>
          <p:cNvSpPr/>
          <p:nvPr/>
        </p:nvSpPr>
        <p:spPr>
          <a:xfrm>
            <a:off x="504600" y="1043500"/>
            <a:ext cx="5548961" cy="477054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ru-RU" sz="25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Основные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1350F7D-FFA8-4399-A71B-DFB8317319BD}"/>
              </a:ext>
            </a:extLst>
          </p:cNvPr>
          <p:cNvSpPr/>
          <p:nvPr/>
        </p:nvSpPr>
        <p:spPr>
          <a:xfrm>
            <a:off x="6196315" y="1012723"/>
            <a:ext cx="5660723" cy="5369027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accent3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D0122A56-555E-4EFA-B47E-8F69C8C250FB}"/>
              </a:ext>
            </a:extLst>
          </p:cNvPr>
          <p:cNvCxnSpPr>
            <a:cxnSpLocks/>
          </p:cNvCxnSpPr>
          <p:nvPr/>
        </p:nvCxnSpPr>
        <p:spPr>
          <a:xfrm>
            <a:off x="6196316" y="1012723"/>
            <a:ext cx="0" cy="580756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glow rad="127000">
              <a:schemeClr val="accent6">
                <a:alpha val="2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5D38FCF-5BF8-4484-A9E1-9148BEAE8A40}"/>
              </a:ext>
            </a:extLst>
          </p:cNvPr>
          <p:cNvSpPr/>
          <p:nvPr/>
        </p:nvSpPr>
        <p:spPr>
          <a:xfrm>
            <a:off x="6359811" y="1012723"/>
            <a:ext cx="5555099" cy="477054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ru-RU" sz="25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Остальные </a:t>
            </a: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A90D60DB-1B4E-0E42-BFFB-785C59DF309A}"/>
              </a:ext>
            </a:extLst>
          </p:cNvPr>
          <p:cNvGrpSpPr/>
          <p:nvPr/>
        </p:nvGrpSpPr>
        <p:grpSpPr>
          <a:xfrm>
            <a:off x="763908" y="2435117"/>
            <a:ext cx="4756622" cy="2524238"/>
            <a:chOff x="763908" y="2544247"/>
            <a:chExt cx="4756622" cy="252423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1D3F4E-0F55-49EC-89D1-BB750B722CC1}"/>
                </a:ext>
              </a:extLst>
            </p:cNvPr>
            <p:cNvSpPr txBox="1"/>
            <p:nvPr/>
          </p:nvSpPr>
          <p:spPr>
            <a:xfrm>
              <a:off x="763908" y="2544247"/>
              <a:ext cx="4040104" cy="3847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ru-RU" sz="2500" b="1" dirty="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1. Обработка данных </a:t>
              </a:r>
              <a:endParaRPr lang="en-US" sz="25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C67301-B3BF-467E-8D7A-DE21C5659D0E}"/>
                </a:ext>
              </a:extLst>
            </p:cNvPr>
            <p:cNvSpPr txBox="1"/>
            <p:nvPr/>
          </p:nvSpPr>
          <p:spPr>
            <a:xfrm>
              <a:off x="763908" y="3614006"/>
              <a:ext cx="4756622" cy="3847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ru-RU" sz="2500" b="1" dirty="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2. Формирование отчетов</a:t>
              </a:r>
              <a:endParaRPr lang="en-US" sz="25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842E5B-6462-4133-9140-A9F9E9874CC9}"/>
                </a:ext>
              </a:extLst>
            </p:cNvPr>
            <p:cNvSpPr txBox="1"/>
            <p:nvPr/>
          </p:nvSpPr>
          <p:spPr>
            <a:xfrm>
              <a:off x="763908" y="4683764"/>
              <a:ext cx="4756622" cy="3847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ru-RU" sz="2500" b="1" dirty="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3. Анализ результатов</a:t>
              </a:r>
              <a:endParaRPr lang="en-US" sz="25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C3822BC-2FAC-CC4D-A761-594EFEF860D9}"/>
              </a:ext>
            </a:extLst>
          </p:cNvPr>
          <p:cNvSpPr txBox="1"/>
          <p:nvPr/>
        </p:nvSpPr>
        <p:spPr>
          <a:xfrm>
            <a:off x="6396946" y="1520554"/>
            <a:ext cx="5135412" cy="3732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Построение графиков для дальнейшей интерпретации</a:t>
            </a:r>
          </a:p>
          <a:p>
            <a:pPr>
              <a:lnSpc>
                <a:spcPct val="150000"/>
              </a:lnSpc>
            </a:pPr>
            <a:r>
              <a:rPr lang="ru-RU" sz="14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2) Анализ исторических данных по различным метрикам для оценки активов (ликвидность, </a:t>
            </a:r>
            <a:r>
              <a:rPr lang="ru-RU" sz="14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недооцененность</a:t>
            </a:r>
            <a:r>
              <a:rPr lang="ru-RU" sz="14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/переоцененность, сезонность, тренды)</a:t>
            </a:r>
          </a:p>
          <a:p>
            <a:pPr>
              <a:lnSpc>
                <a:spcPct val="150000"/>
              </a:lnSpc>
            </a:pPr>
            <a:r>
              <a:rPr lang="ru-RU" sz="14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3) Построение прогнозов</a:t>
            </a:r>
          </a:p>
          <a:p>
            <a:pPr>
              <a:lnSpc>
                <a:spcPct val="150000"/>
              </a:lnSpc>
            </a:pPr>
            <a:r>
              <a:rPr lang="ru-RU" sz="14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4) Классификация, кластеризация активов для дальнейшего изучения групп активов</a:t>
            </a:r>
          </a:p>
          <a:p>
            <a:pPr>
              <a:lnSpc>
                <a:spcPct val="150000"/>
              </a:lnSpc>
            </a:pPr>
            <a:r>
              <a:rPr lang="ru-RU" sz="14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5) Глубокое обучение для нахождения новых взаимосвязей между активами</a:t>
            </a:r>
          </a:p>
          <a:p>
            <a:pPr>
              <a:lnSpc>
                <a:spcPct val="150000"/>
              </a:lnSpc>
            </a:pPr>
            <a:r>
              <a:rPr lang="ru-RU" sz="14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6) Идентификация </a:t>
            </a:r>
            <a:r>
              <a:rPr lang="ru-RU" sz="14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фрод</a:t>
            </a:r>
            <a:r>
              <a:rPr lang="ru-RU" sz="14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-поведения на рынке и спекуляций по поведению временных рядов</a:t>
            </a:r>
          </a:p>
        </p:txBody>
      </p:sp>
    </p:spTree>
    <p:extLst>
      <p:ext uri="{BB962C8B-B14F-4D97-AF65-F5344CB8AC3E}">
        <p14:creationId xmlns:p14="http://schemas.microsoft.com/office/powerpoint/2010/main" val="971728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F25F509E-878F-46E3-8E17-2587D8D8BEE8}"/>
              </a:ext>
            </a:extLst>
          </p:cNvPr>
          <p:cNvSpPr/>
          <p:nvPr/>
        </p:nvSpPr>
        <p:spPr>
          <a:xfrm>
            <a:off x="334963" y="1012723"/>
            <a:ext cx="5660723" cy="5369027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accent3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347528-4A16-4A95-9848-5BA30AB4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500" b="1" dirty="0"/>
              <a:t>Аннотация к скрипту</a:t>
            </a:r>
            <a:endParaRPr lang="ru-RU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846AC51-E4F3-4AC4-AB58-0DC30256E93E}"/>
              </a:ext>
            </a:extLst>
          </p:cNvPr>
          <p:cNvSpPr/>
          <p:nvPr/>
        </p:nvSpPr>
        <p:spPr>
          <a:xfrm>
            <a:off x="482821" y="1138085"/>
            <a:ext cx="5444787" cy="338554"/>
          </a:xfrm>
          <a:prstGeom prst="rect">
            <a:avLst/>
          </a:prstGeom>
        </p:spPr>
        <p:txBody>
          <a:bodyPr wrap="square" lIns="0" anchor="ctr">
            <a:spAutoFit/>
          </a:bodyPr>
          <a:lstStyle/>
          <a:p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Описание функций:</a:t>
            </a:r>
            <a:endParaRPr lang="ru-RU" sz="1600" b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2A9F9DAD-81FE-4801-91D5-B05CF1FA471D}"/>
              </a:ext>
            </a:extLst>
          </p:cNvPr>
          <p:cNvCxnSpPr>
            <a:cxnSpLocks/>
          </p:cNvCxnSpPr>
          <p:nvPr/>
        </p:nvCxnSpPr>
        <p:spPr>
          <a:xfrm>
            <a:off x="334963" y="1012723"/>
            <a:ext cx="0" cy="580756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glow rad="127000">
              <a:schemeClr val="accent6">
                <a:alpha val="2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37D21C55-B996-47D6-802B-5399A3CFF0F3}"/>
              </a:ext>
            </a:extLst>
          </p:cNvPr>
          <p:cNvSpPr/>
          <p:nvPr/>
        </p:nvSpPr>
        <p:spPr>
          <a:xfrm>
            <a:off x="6196315" y="1012723"/>
            <a:ext cx="5660723" cy="5369027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accent3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0CA4961F-BCAB-4404-BC3E-71B20A4F6E1D}"/>
              </a:ext>
            </a:extLst>
          </p:cNvPr>
          <p:cNvCxnSpPr>
            <a:cxnSpLocks/>
          </p:cNvCxnSpPr>
          <p:nvPr/>
        </p:nvCxnSpPr>
        <p:spPr>
          <a:xfrm>
            <a:off x="6196316" y="1012723"/>
            <a:ext cx="0" cy="580756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glow rad="127000">
              <a:schemeClr val="accent6">
                <a:alpha val="2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E0816D9-3597-B94B-B826-F6D2BAEB2259}"/>
              </a:ext>
            </a:extLst>
          </p:cNvPr>
          <p:cNvSpPr txBox="1"/>
          <p:nvPr/>
        </p:nvSpPr>
        <p:spPr>
          <a:xfrm>
            <a:off x="482821" y="1767006"/>
            <a:ext cx="5303830" cy="52629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Главное улучшение над всем решением – это построение класса с функциями с различными уровнями скрытости данных.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choose_stock_numb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algn="just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входные переменные –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стартовая дата),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конечная дата),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engines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торговая платформа),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markets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рынок),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boards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вид актива),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sec_name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название актива)</a:t>
            </a: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Данная функция была создана для возможности скачивания названия бумаги по индексу в массиве. Пользователь вряд ли будет помнить название каждой бумаги. Я изначально загрузил все доступные акции (а именно сокращенные названия бумаг) биржи на конец декабря.</a:t>
            </a: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улучшение – определение ресурса, откуда можно было бы получать актуальную информацию о доступных бумагах (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name) 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 бирже, вместо хранения специального файла</a:t>
            </a: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8781710-E655-CB43-964E-94DA74616DF1}"/>
              </a:ext>
            </a:extLst>
          </p:cNvPr>
          <p:cNvSpPr txBox="1"/>
          <p:nvPr/>
        </p:nvSpPr>
        <p:spPr>
          <a:xfrm>
            <a:off x="6405349" y="1767006"/>
            <a:ext cx="5303830" cy="37548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2)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get_data_request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algn="just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входные переменные –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engines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торговая платформа),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markets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рынок),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boards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вид актива),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sec_name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название актива)</a:t>
            </a: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Данная функция делает запрос на биржу, получает данные в формате .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json, 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далее распаковывает их, в итоге возвращает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pandas 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объект. Также в этой функции учтено, что запрос может вернуть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None, 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этом случае выведется строчка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warning – 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информации нет.</a:t>
            </a: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улучшение – добавить взаимодействие с пользователем и с помощью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 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запрашивать информацию, нажимая на кнопки.</a:t>
            </a: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927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F25F509E-878F-46E3-8E17-2587D8D8BEE8}"/>
              </a:ext>
            </a:extLst>
          </p:cNvPr>
          <p:cNvSpPr/>
          <p:nvPr/>
        </p:nvSpPr>
        <p:spPr>
          <a:xfrm>
            <a:off x="334963" y="1012723"/>
            <a:ext cx="5660723" cy="5369027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accent3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347528-4A16-4A95-9848-5BA30AB4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500" b="1" dirty="0">
                <a:latin typeface="Arial" panose="020B0604020202020204" pitchFamily="34" charset="0"/>
                <a:cs typeface="Arial" panose="020B0604020202020204" pitchFamily="34" charset="0"/>
              </a:rPr>
              <a:t>Аннотация к скрипту</a:t>
            </a:r>
            <a:endParaRPr lang="ru-RU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2A9F9DAD-81FE-4801-91D5-B05CF1FA471D}"/>
              </a:ext>
            </a:extLst>
          </p:cNvPr>
          <p:cNvCxnSpPr>
            <a:cxnSpLocks/>
          </p:cNvCxnSpPr>
          <p:nvPr/>
        </p:nvCxnSpPr>
        <p:spPr>
          <a:xfrm>
            <a:off x="334963" y="1012723"/>
            <a:ext cx="0" cy="580756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glow rad="127000">
              <a:schemeClr val="accent6">
                <a:alpha val="2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37D21C55-B996-47D6-802B-5399A3CFF0F3}"/>
              </a:ext>
            </a:extLst>
          </p:cNvPr>
          <p:cNvSpPr/>
          <p:nvPr/>
        </p:nvSpPr>
        <p:spPr>
          <a:xfrm>
            <a:off x="6196315" y="1012723"/>
            <a:ext cx="5660723" cy="5369027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accent3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0CA4961F-BCAB-4404-BC3E-71B20A4F6E1D}"/>
              </a:ext>
            </a:extLst>
          </p:cNvPr>
          <p:cNvCxnSpPr>
            <a:cxnSpLocks/>
          </p:cNvCxnSpPr>
          <p:nvPr/>
        </p:nvCxnSpPr>
        <p:spPr>
          <a:xfrm>
            <a:off x="6196316" y="1012723"/>
            <a:ext cx="0" cy="580756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glow rad="127000">
              <a:schemeClr val="accent6">
                <a:alpha val="2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E0816D9-3597-B94B-B826-F6D2BAEB2259}"/>
              </a:ext>
            </a:extLst>
          </p:cNvPr>
          <p:cNvSpPr txBox="1"/>
          <p:nvPr/>
        </p:nvSpPr>
        <p:spPr>
          <a:xfrm>
            <a:off x="482821" y="1281190"/>
            <a:ext cx="530383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3)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get_available_dates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algn="just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входные переменные –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название графика),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x_lab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название оси икс),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y_lab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название оси игрек),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x_row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данные для оси икс),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y_row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данные для оси игрек),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line_names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название линий),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SwitchSideOfY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=0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переместить ли ось игрек слева-направо)*</a:t>
            </a: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*нужно для корректного одновременного отображения графика объема продаж и скользящей средней. </a:t>
            </a: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Данная функция возвращает сразу 2 значения, первое это – с какой даты доступна запрашиваемая бумага, второе – по какую дату. Тут также есть проверка на ошибку, в случае ошибки вернется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warning.</a:t>
            </a:r>
          </a:p>
          <a:p>
            <a:pPr algn="just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улучшение – добавить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GUI, 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кнопки. Сделать отдельную функцию, которая будет делать запрос общего образца, и его можно будет модифицировать в зависимости от характера запроса.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8781710-E655-CB43-964E-94DA74616DF1}"/>
              </a:ext>
            </a:extLst>
          </p:cNvPr>
          <p:cNvSpPr txBox="1"/>
          <p:nvPr/>
        </p:nvSpPr>
        <p:spPr>
          <a:xfrm>
            <a:off x="6405349" y="1281190"/>
            <a:ext cx="530383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4)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plot_any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algn="just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входные переменные –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название графика),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x_lab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название оси икс),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y_lab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название оси игрек),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x_row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данные для оси икс),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y_row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данные для оси игрек),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line_names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название линий),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SwitchSideOfY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=0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переместить ли ось игрек слева-направо)</a:t>
            </a: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Данная функция была сделана для построения графика общего типа, т.к. далее по заданию я буду делать это неоднократно. Это облегчило остальные функции по построению отдельных видов графиков.</a:t>
            </a: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улучшение – упрощение логики с отображением легенды</a:t>
            </a: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5)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plot_bar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algn="just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входные переменные –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x_row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данные для оси икс),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y_row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данные для оси игрек)</a:t>
            </a: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Функция строит столбчатый график, поэтому его реализацию я выделил отдельно. В нашем задании этот график использовался для отображения объема сделок.</a:t>
            </a:r>
          </a:p>
        </p:txBody>
      </p:sp>
    </p:spTree>
    <p:extLst>
      <p:ext uri="{BB962C8B-B14F-4D97-AF65-F5344CB8AC3E}">
        <p14:creationId xmlns:p14="http://schemas.microsoft.com/office/powerpoint/2010/main" val="184621121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3">
      <a:dk1>
        <a:srgbClr val="000F08"/>
      </a:dk1>
      <a:lt1>
        <a:sysClr val="window" lastClr="FFFFFF"/>
      </a:lt1>
      <a:dk2>
        <a:srgbClr val="44546A"/>
      </a:dk2>
      <a:lt2>
        <a:srgbClr val="E7E6E6"/>
      </a:lt2>
      <a:accent1>
        <a:srgbClr val="5762D5"/>
      </a:accent1>
      <a:accent2>
        <a:srgbClr val="119822"/>
      </a:accent2>
      <a:accent3>
        <a:srgbClr val="99DDC8"/>
      </a:accent3>
      <a:accent4>
        <a:srgbClr val="A4243B"/>
      </a:accent4>
      <a:accent5>
        <a:srgbClr val="5B9BD5"/>
      </a:accent5>
      <a:accent6>
        <a:srgbClr val="25283D"/>
      </a:accent6>
      <a:hlink>
        <a:srgbClr val="0563C1"/>
      </a:hlink>
      <a:folHlink>
        <a:srgbClr val="954F72"/>
      </a:folHlink>
    </a:clrScheme>
    <a:fontScheme name="Другая 3">
      <a:majorFont>
        <a:latin typeface="Gotham Pro Medium"/>
        <a:ea typeface=""/>
        <a:cs typeface=""/>
      </a:majorFont>
      <a:minorFont>
        <a:latin typeface="Gotham Pro Ligh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5278</TotalTime>
  <Words>1526</Words>
  <Application>Microsoft Macintosh PowerPoint</Application>
  <PresentationFormat>Широкоэкранный</PresentationFormat>
  <Paragraphs>190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Arial</vt:lpstr>
      <vt:lpstr>Arial Narrow</vt:lpstr>
      <vt:lpstr>Calibri</vt:lpstr>
      <vt:lpstr>Gotham Pro Light</vt:lpstr>
      <vt:lpstr>Gotham Pro Medium</vt:lpstr>
      <vt:lpstr>Тема Office</vt:lpstr>
      <vt:lpstr>Презентация PowerPoint</vt:lpstr>
      <vt:lpstr>Оглавление</vt:lpstr>
      <vt:lpstr>1. Данные</vt:lpstr>
      <vt:lpstr>Архитектура решения* </vt:lpstr>
      <vt:lpstr>Предложения по автоматизации</vt:lpstr>
      <vt:lpstr>BPMN 2.0 process</vt:lpstr>
      <vt:lpstr>2. Применение для бизнеса</vt:lpstr>
      <vt:lpstr>Аннотация к скрипту</vt:lpstr>
      <vt:lpstr>Аннотация к скрипту</vt:lpstr>
      <vt:lpstr>Аннотация к скрипту</vt:lpstr>
      <vt:lpstr>Аннотация к скрипту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Юсифов Эмиль Вадимович</dc:creator>
  <cp:lastModifiedBy>Юсифов Эмиль Вадимович</cp:lastModifiedBy>
  <cp:revision>339</cp:revision>
  <cp:lastPrinted>2018-09-22T17:14:22Z</cp:lastPrinted>
  <dcterms:created xsi:type="dcterms:W3CDTF">2018-09-19T16:27:44Z</dcterms:created>
  <dcterms:modified xsi:type="dcterms:W3CDTF">2019-12-29T09:05:14Z</dcterms:modified>
</cp:coreProperties>
</file>